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448" r:id="rId5"/>
    <p:sldId id="2465" r:id="rId6"/>
    <p:sldId id="2463" r:id="rId7"/>
    <p:sldId id="2477" r:id="rId8"/>
    <p:sldId id="2474" r:id="rId9"/>
    <p:sldId id="2476" r:id="rId10"/>
    <p:sldId id="2478" r:id="rId11"/>
    <p:sldId id="2481" r:id="rId12"/>
    <p:sldId id="2475" r:id="rId13"/>
    <p:sldId id="2479" r:id="rId14"/>
    <p:sldId id="2480" r:id="rId15"/>
    <p:sldId id="2488" r:id="rId16"/>
    <p:sldId id="2466" r:id="rId17"/>
    <p:sldId id="2469" r:id="rId18"/>
    <p:sldId id="2467" r:id="rId19"/>
    <p:sldId id="2470" r:id="rId20"/>
    <p:sldId id="2468" r:id="rId21"/>
    <p:sldId id="2471" r:id="rId22"/>
    <p:sldId id="2482" r:id="rId23"/>
    <p:sldId id="2483" r:id="rId24"/>
    <p:sldId id="2485" r:id="rId25"/>
    <p:sldId id="2487" r:id="rId26"/>
    <p:sldId id="2473" r:id="rId27"/>
    <p:sldId id="2489" r:id="rId28"/>
    <p:sldId id="2490" r:id="rId29"/>
    <p:sldId id="2491" r:id="rId30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94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orient="horz" pos="278" userDrawn="1">
          <p15:clr>
            <a:srgbClr val="A4A3A4"/>
          </p15:clr>
        </p15:guide>
        <p15:guide id="4" orient="horz" pos="618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7310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B4"/>
    <a:srgbClr val="E63329"/>
    <a:srgbClr val="01023B"/>
    <a:srgbClr val="898989"/>
    <a:srgbClr val="2F3342"/>
    <a:srgbClr val="A53F52"/>
    <a:srgbClr val="2C2153"/>
    <a:srgbClr val="E99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1" autoAdjust="0"/>
    <p:restoredTop sz="73287" autoAdjust="0"/>
  </p:normalViewPr>
  <p:slideViewPr>
    <p:cSldViewPr snapToGrid="0">
      <p:cViewPr varScale="1">
        <p:scale>
          <a:sx n="83" d="100"/>
          <a:sy n="83" d="100"/>
        </p:scale>
        <p:origin x="1674" y="96"/>
      </p:cViewPr>
      <p:guideLst>
        <p:guide orient="horz" pos="1094"/>
        <p:guide pos="302"/>
        <p:guide orient="horz" pos="278"/>
        <p:guide orient="horz" pos="618"/>
        <p:guide pos="3840"/>
        <p:guide pos="7310"/>
        <p:guide orient="horz" pos="2160"/>
      </p:guideLst>
    </p:cSldViewPr>
  </p:slideViewPr>
  <p:outlineViewPr>
    <p:cViewPr>
      <p:scale>
        <a:sx n="33" d="100"/>
        <a:sy n="33" d="100"/>
      </p:scale>
      <p:origin x="0" y="-518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8722"/>
    </p:cViewPr>
  </p:sorterViewPr>
  <p:notesViewPr>
    <p:cSldViewPr snapToGrid="0">
      <p:cViewPr varScale="1">
        <p:scale>
          <a:sx n="96" d="100"/>
          <a:sy n="96" d="100"/>
        </p:scale>
        <p:origin x="364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0F97DFCF-F890-A143-9133-C8B65C9B01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FE2C281-2434-D94F-B4BD-BA3CD4DB84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1F397F7-0C3D-40D7-88EF-3B65C5249E17}" type="datetime1">
              <a:rPr lang="nl-NL" smtClean="0"/>
              <a:t>1-11-2022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C17CBFA-633D-5540-AFAA-BE1F495EC6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26B5631-D714-AD41-853B-A883ADC344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65AE8BC-2AB3-9E4C-9797-2A6F8A74C7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39870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noProof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865D5-A0DE-40CD-A452-0E3C815E74A0}" type="datetime1">
              <a:rPr lang="nl-NL" smtClean="0"/>
              <a:pPr/>
              <a:t>1-11-2022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noProof="0"/>
              <a:t>Tekststijlen van het model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noProof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28B34ED-4CDD-41C9-90F7-D768D5559A6F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2259706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6574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9665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Soms lijkt het erop dat SW geen zettingen kan maken die groter zijn dan 90 graden. Dit heeft te maken met de plaats van de zetting. (</a:t>
            </a:r>
            <a:r>
              <a:rPr lang="nl-NL" dirty="0" err="1"/>
              <a:t>inside</a:t>
            </a:r>
            <a:r>
              <a:rPr lang="nl-NL" dirty="0"/>
              <a:t>, </a:t>
            </a:r>
            <a:r>
              <a:rPr lang="nl-NL" dirty="0" err="1"/>
              <a:t>outside</a:t>
            </a:r>
            <a:r>
              <a:rPr lang="nl-NL" dirty="0"/>
              <a:t>, </a:t>
            </a:r>
            <a:r>
              <a:rPr lang="nl-NL" dirty="0" err="1"/>
              <a:t>bend</a:t>
            </a:r>
            <a:r>
              <a:rPr lang="nl-NL" dirty="0"/>
              <a:t> </a:t>
            </a:r>
            <a:r>
              <a:rPr lang="nl-NL" dirty="0" err="1"/>
              <a:t>outside</a:t>
            </a:r>
            <a:r>
              <a:rPr lang="nl-NL" dirty="0"/>
              <a:t>, virtual </a:t>
            </a:r>
            <a:r>
              <a:rPr lang="nl-NL" dirty="0" err="1"/>
              <a:t>sharp</a:t>
            </a:r>
            <a:r>
              <a:rPr lang="nl-NL" dirty="0"/>
              <a:t>, tangent bed)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797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Closed corners part .  Open </a:t>
            </a:r>
            <a:r>
              <a:rPr lang="nl-NL" dirty="0" err="1"/>
              <a:t>bend</a:t>
            </a:r>
            <a:r>
              <a:rPr lang="nl-NL" dirty="0"/>
              <a:t> </a:t>
            </a:r>
            <a:r>
              <a:rPr lang="nl-NL" dirty="0" err="1"/>
              <a:t>region</a:t>
            </a:r>
            <a:r>
              <a:rPr lang="nl-NL" dirty="0"/>
              <a:t> (letterlijk, open in de </a:t>
            </a:r>
            <a:r>
              <a:rPr lang="nl-NL" dirty="0" err="1"/>
              <a:t>bend</a:t>
            </a:r>
            <a:r>
              <a:rPr lang="nl-NL" dirty="0"/>
              <a:t> </a:t>
            </a:r>
            <a:r>
              <a:rPr lang="nl-NL" dirty="0" err="1"/>
              <a:t>region</a:t>
            </a:r>
            <a:r>
              <a:rPr lang="nl-NL" dirty="0"/>
              <a:t>.)</a:t>
            </a:r>
          </a:p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3358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8561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SLDLFP  </a:t>
            </a:r>
          </a:p>
          <a:p>
            <a:pPr rtl="0"/>
            <a:r>
              <a:rPr lang="nl-NL" dirty="0"/>
              <a:t>SLDFTP</a:t>
            </a:r>
          </a:p>
          <a:p>
            <a:pPr rtl="0"/>
            <a:r>
              <a:rPr lang="nl-NL" dirty="0"/>
              <a:t>SLDPRT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4061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448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Er zijn twee manieren om </a:t>
            </a:r>
            <a:r>
              <a:rPr lang="nl-NL" dirty="0" err="1"/>
              <a:t>geimporteerde</a:t>
            </a:r>
            <a:r>
              <a:rPr lang="nl-NL" dirty="0"/>
              <a:t> </a:t>
            </a:r>
            <a:r>
              <a:rPr lang="nl-NL" dirty="0" err="1"/>
              <a:t>geometry</a:t>
            </a:r>
            <a:r>
              <a:rPr lang="nl-NL" dirty="0"/>
              <a:t> te gebruiken.  </a:t>
            </a:r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bends</a:t>
            </a:r>
            <a:r>
              <a:rPr lang="nl-NL" dirty="0"/>
              <a:t> . </a:t>
            </a:r>
            <a:r>
              <a:rPr lang="nl-NL" dirty="0" err="1"/>
              <a:t>Convert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sheetmetal</a:t>
            </a:r>
            <a:r>
              <a:rPr lang="nl-NL" dirty="0"/>
              <a:t>.</a:t>
            </a:r>
          </a:p>
          <a:p>
            <a:pPr rtl="0"/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bends</a:t>
            </a:r>
            <a:r>
              <a:rPr lang="nl-NL" dirty="0"/>
              <a:t>, oude manier.</a:t>
            </a:r>
          </a:p>
          <a:p>
            <a:pPr rtl="0"/>
            <a:endParaRPr lang="nl-NL" dirty="0"/>
          </a:p>
          <a:p>
            <a:pPr rtl="0"/>
            <a:r>
              <a:rPr lang="nl-NL" dirty="0"/>
              <a:t>7 </a:t>
            </a:r>
            <a:r>
              <a:rPr lang="nl-NL" dirty="0" err="1"/>
              <a:t>Convert</a:t>
            </a:r>
            <a:r>
              <a:rPr lang="nl-NL" dirty="0"/>
              <a:t> body part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6186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29111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3992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Wat is de fout, soms ben je beperkt in de grootte van je basis materiaal.  900 &lt;&gt; 1000   (non parallel </a:t>
            </a:r>
            <a:r>
              <a:rPr lang="nl-NL" dirty="0" err="1"/>
              <a:t>lofted</a:t>
            </a:r>
            <a:r>
              <a:rPr lang="nl-NL" dirty="0"/>
              <a:t> </a:t>
            </a:r>
            <a:r>
              <a:rPr lang="nl-NL" dirty="0" err="1"/>
              <a:t>bend</a:t>
            </a:r>
            <a:r>
              <a:rPr lang="nl-NL" dirty="0"/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4834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Wie ben ik, WP,  ben begonnen met SW in de vorige eeuw.</a:t>
            </a:r>
          </a:p>
          <a:p>
            <a:pPr rtl="0"/>
            <a:r>
              <a:rPr lang="nl-NL" dirty="0"/>
              <a:t>En ik laat wat zien over sheet metal in het algemeen en wat ik tegenkom bij klanten via de helpdesk.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9680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 err="1"/>
              <a:t>Sketched</a:t>
            </a:r>
            <a:r>
              <a:rPr lang="nl-NL" dirty="0"/>
              <a:t> </a:t>
            </a:r>
            <a:r>
              <a:rPr lang="nl-NL" dirty="0" err="1"/>
              <a:t>bend</a:t>
            </a:r>
            <a:r>
              <a:rPr lang="nl-NL" dirty="0"/>
              <a:t>, waarom zou je. </a:t>
            </a:r>
            <a:r>
              <a:rPr lang="nl-NL" dirty="0" err="1"/>
              <a:t>Missien</a:t>
            </a:r>
            <a:r>
              <a:rPr lang="nl-NL" dirty="0"/>
              <a:t> omdat je echt wilt uitgaan van het basis materiaal. (papier vouwen)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40736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6265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 err="1"/>
              <a:t>Mirror</a:t>
            </a:r>
            <a:r>
              <a:rPr lang="nl-NL" dirty="0"/>
              <a:t> part (gebruik </a:t>
            </a:r>
            <a:r>
              <a:rPr lang="nl-NL" dirty="0" err="1"/>
              <a:t>sketched</a:t>
            </a:r>
            <a:r>
              <a:rPr lang="nl-NL" dirty="0"/>
              <a:t> en </a:t>
            </a:r>
            <a:r>
              <a:rPr lang="nl-NL" dirty="0" err="1"/>
              <a:t>unfold</a:t>
            </a:r>
            <a:r>
              <a:rPr lang="nl-NL"/>
              <a:t> part)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664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4029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61161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8B34ED-4CDD-41C9-90F7-D768D5559A6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2477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1605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Ik ga jullie wat vertellen over </a:t>
            </a:r>
            <a:r>
              <a:rPr lang="nl-NL" dirty="0" err="1"/>
              <a:t>sheetmetal</a:t>
            </a:r>
            <a:r>
              <a:rPr lang="nl-NL" dirty="0"/>
              <a:t> en wat voorbeelden laten zien van wat er allemaal kan in </a:t>
            </a:r>
            <a:r>
              <a:rPr lang="nl-NL" dirty="0" err="1"/>
              <a:t>sheetmetal</a:t>
            </a:r>
            <a:r>
              <a:rPr lang="nl-NL" dirty="0"/>
              <a:t>.</a:t>
            </a:r>
          </a:p>
          <a:p>
            <a:pPr rtl="0"/>
            <a:r>
              <a:rPr lang="nl-NL" dirty="0"/>
              <a:t>Wat is </a:t>
            </a:r>
            <a:r>
              <a:rPr lang="nl-NL" dirty="0" err="1"/>
              <a:t>sheetmetal</a:t>
            </a:r>
            <a:r>
              <a:rPr lang="nl-NL" dirty="0"/>
              <a:t> en wat kan SW?</a:t>
            </a:r>
          </a:p>
          <a:p>
            <a:pPr rtl="0"/>
            <a:r>
              <a:rPr lang="nl-NL" dirty="0"/>
              <a:t>In SW kan je eigenlijk alles wel maken en in veel gevallen zou je er zelfs een uitslag van kunnen maken. </a:t>
            </a:r>
          </a:p>
          <a:p>
            <a:pPr rtl="0"/>
            <a:r>
              <a:rPr lang="nl-NL" dirty="0"/>
              <a:t>Maar je moet je afvragen of de uitslag die je maakt daadwerkelijk overeenkomt met de realiteit.</a:t>
            </a:r>
          </a:p>
          <a:p>
            <a:pPr rtl="0"/>
            <a:r>
              <a:rPr lang="nl-NL" dirty="0"/>
              <a:t>Zetten met een </a:t>
            </a:r>
            <a:r>
              <a:rPr lang="nl-NL" dirty="0" err="1"/>
              <a:t>zetbank</a:t>
            </a:r>
            <a:r>
              <a:rPr lang="nl-NL" dirty="0"/>
              <a:t> is controleerbaar met buig correcties.</a:t>
            </a:r>
          </a:p>
          <a:p>
            <a:pPr rtl="0"/>
            <a:r>
              <a:rPr lang="nl-NL" dirty="0"/>
              <a:t>Stampen en rollen is vervormen en dat is niet eenvoudig te corrigeren met tabellen.</a:t>
            </a:r>
          </a:p>
          <a:p>
            <a:pPr rtl="0"/>
            <a:endParaRPr lang="nl-NL" dirty="0"/>
          </a:p>
          <a:p>
            <a:pPr marL="800019" lvl="1" indent="-342900">
              <a:lnSpc>
                <a:spcPct val="200000"/>
              </a:lnSpc>
              <a:buClr>
                <a:srgbClr val="B7C21B"/>
              </a:buClr>
              <a:buFont typeface="Arial" panose="020B0604020202020204" pitchFamily="34" charset="0"/>
              <a:buChar char="•"/>
            </a:pPr>
            <a:r>
              <a:rPr lang="nl-NL" dirty="0"/>
              <a:t>Uniforme plaatdikte, </a:t>
            </a:r>
            <a:r>
              <a:rPr lang="en-US" sz="1200" dirty="0" err="1">
                <a:solidFill>
                  <a:srgbClr val="404346"/>
                </a:solidFill>
                <a:latin typeface="Segoe UI Light" panose="020B0502040204020203" pitchFamily="34" charset="0"/>
                <a:ea typeface="Source Sans Pro Light" panose="020B0403030403020204" pitchFamily="34" charset="0"/>
                <a:cs typeface="Segoe UI Light" panose="020B0502040204020203" pitchFamily="34" charset="0"/>
              </a:rPr>
              <a:t>Blankworks</a:t>
            </a:r>
            <a:r>
              <a:rPr lang="en-US" sz="1200" dirty="0">
                <a:solidFill>
                  <a:srgbClr val="404346"/>
                </a:solidFill>
                <a:latin typeface="Segoe UI Light" panose="020B0502040204020203" pitchFamily="34" charset="0"/>
                <a:ea typeface="Source Sans Pro Light" panose="020B0403030403020204" pitchFamily="34" charset="0"/>
                <a:cs typeface="Segoe UI Light" panose="020B0502040204020203" pitchFamily="34" charset="0"/>
              </a:rPr>
              <a:t>  </a:t>
            </a:r>
            <a:r>
              <a:rPr lang="en-US" sz="1200" dirty="0" err="1">
                <a:solidFill>
                  <a:srgbClr val="404346"/>
                </a:solidFill>
                <a:latin typeface="Segoe UI Light" panose="020B0502040204020203" pitchFamily="34" charset="0"/>
                <a:ea typeface="Source Sans Pro Light" panose="020B0403030403020204" pitchFamily="34" charset="0"/>
                <a:cs typeface="Segoe UI Light" panose="020B0502040204020203" pitchFamily="34" charset="0"/>
              </a:rPr>
              <a:t>Logopress</a:t>
            </a:r>
            <a:r>
              <a:rPr lang="en-US" sz="1200" dirty="0">
                <a:solidFill>
                  <a:srgbClr val="404346"/>
                </a:solidFill>
                <a:latin typeface="Segoe UI Light" panose="020B0502040204020203" pitchFamily="34" charset="0"/>
                <a:ea typeface="Source Sans Pro Light" panose="020B0403030403020204" pitchFamily="34" charset="0"/>
                <a:cs typeface="Segoe UI Light" panose="020B0502040204020203" pitchFamily="34" charset="0"/>
              </a:rPr>
              <a:t>  </a:t>
            </a:r>
            <a:r>
              <a:rPr lang="en-US" sz="1200" dirty="0" err="1">
                <a:solidFill>
                  <a:srgbClr val="404346"/>
                </a:solidFill>
                <a:latin typeface="Segoe UI Light" panose="020B0502040204020203" pitchFamily="34" charset="0"/>
                <a:ea typeface="Source Sans Pro Light" panose="020B0403030403020204" pitchFamily="34" charset="0"/>
                <a:cs typeface="Segoe UI Light" panose="020B0502040204020203" pitchFamily="34" charset="0"/>
              </a:rPr>
              <a:t>SheetMetalWorks</a:t>
            </a:r>
            <a:r>
              <a:rPr lang="en-US" sz="1200" dirty="0">
                <a:solidFill>
                  <a:srgbClr val="404346"/>
                </a:solidFill>
                <a:latin typeface="Segoe UI Light" panose="020B0502040204020203" pitchFamily="34" charset="0"/>
                <a:ea typeface="Source Sans Pro Light" panose="020B0403030403020204" pitchFamily="34" charset="0"/>
                <a:cs typeface="Segoe UI Light" panose="020B0502040204020203" pitchFamily="34" charset="0"/>
              </a:rPr>
              <a:t>  </a:t>
            </a:r>
            <a:r>
              <a:rPr lang="en-US" sz="1200" dirty="0" err="1">
                <a:solidFill>
                  <a:srgbClr val="404346"/>
                </a:solidFill>
                <a:latin typeface="Segoe UI Light" panose="020B0502040204020203" pitchFamily="34" charset="0"/>
                <a:ea typeface="Source Sans Pro Light" panose="020B0403030403020204" pitchFamily="34" charset="0"/>
                <a:cs typeface="Segoe UI Light" panose="020B0502040204020203" pitchFamily="34" charset="0"/>
              </a:rPr>
              <a:t>TopWorks</a:t>
            </a:r>
            <a:r>
              <a:rPr lang="en-US" sz="1200" dirty="0">
                <a:solidFill>
                  <a:srgbClr val="404346"/>
                </a:solidFill>
                <a:latin typeface="Segoe UI Light" panose="020B0502040204020203" pitchFamily="34" charset="0"/>
                <a:ea typeface="Source Sans Pro Light" panose="020B0403030403020204" pitchFamily="34" charset="0"/>
                <a:cs typeface="Segoe UI Light" panose="020B0502040204020203" pitchFamily="34" charset="0"/>
              </a:rPr>
              <a:t>  </a:t>
            </a:r>
            <a:r>
              <a:rPr lang="en-US" sz="1200" dirty="0" err="1">
                <a:solidFill>
                  <a:srgbClr val="404346"/>
                </a:solidFill>
                <a:latin typeface="Segoe UI Light" panose="020B0502040204020203" pitchFamily="34" charset="0"/>
                <a:ea typeface="Source Sans Pro Light" panose="020B0403030403020204" pitchFamily="34" charset="0"/>
                <a:cs typeface="Segoe UI Light" panose="020B0502040204020203" pitchFamily="34" charset="0"/>
              </a:rPr>
              <a:t>ExactFlat</a:t>
            </a:r>
            <a:endParaRPr lang="en-US" sz="1200" dirty="0">
              <a:solidFill>
                <a:srgbClr val="404346"/>
              </a:solidFill>
              <a:latin typeface="Segoe UI Light" panose="020B0502040204020203" pitchFamily="34" charset="0"/>
              <a:ea typeface="Source Sans Pro Light" panose="020B0403030403020204" pitchFamily="34" charset="0"/>
              <a:cs typeface="Segoe UI Light" panose="020B0502040204020203" pitchFamily="34" charset="0"/>
            </a:endParaRPr>
          </a:p>
          <a:p>
            <a:pPr rtl="0"/>
            <a:endParaRPr lang="nl-NL" dirty="0"/>
          </a:p>
          <a:p>
            <a:pPr rtl="0"/>
            <a:r>
              <a:rPr lang="nl-NL" dirty="0"/>
              <a:t>Welke modellen in dit plaatje zijn misschien geen SW </a:t>
            </a:r>
            <a:r>
              <a:rPr lang="nl-NL" dirty="0" err="1"/>
              <a:t>sheetmetal</a:t>
            </a:r>
            <a:r>
              <a:rPr lang="nl-NL" dirty="0"/>
              <a:t> 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5340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Ik ga niet alle features behandelen maar voor een aantal laat ik wat tips zien die vaak over het hoofd worden gezien door gebruikers.</a:t>
            </a:r>
          </a:p>
          <a:p>
            <a:pPr rtl="0"/>
            <a:endParaRPr lang="nl-NL" dirty="0"/>
          </a:p>
          <a:p>
            <a:pPr rtl="0"/>
            <a:r>
              <a:rPr lang="nl-NL" dirty="0"/>
              <a:t>Misschien nog wat kleine features verstopt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566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Ten eerste, wat doet SW als je een </a:t>
            </a:r>
            <a:r>
              <a:rPr lang="nl-NL" dirty="0" err="1"/>
              <a:t>sheetmetal</a:t>
            </a:r>
            <a:r>
              <a:rPr lang="nl-NL" dirty="0"/>
              <a:t> part maakt en wat kan je allemaal instellen.</a:t>
            </a:r>
          </a:p>
          <a:p>
            <a:pPr rtl="0"/>
            <a:r>
              <a:rPr lang="nl-NL" dirty="0"/>
              <a:t>Maar dat kan ik beter laten zien.</a:t>
            </a:r>
          </a:p>
          <a:p>
            <a:pPr rtl="0"/>
            <a:r>
              <a:rPr lang="nl-NL" dirty="0" err="1"/>
              <a:t>Gagetable</a:t>
            </a:r>
            <a:r>
              <a:rPr lang="nl-NL" dirty="0"/>
              <a:t> voor de keuze van de plaat dikte in combinatie met de mogelijke buigradii</a:t>
            </a:r>
          </a:p>
          <a:p>
            <a:pPr rtl="0"/>
            <a:r>
              <a:rPr lang="nl-NL" dirty="0"/>
              <a:t>Evt. </a:t>
            </a:r>
            <a:r>
              <a:rPr lang="nl-NL" dirty="0" err="1"/>
              <a:t>bend</a:t>
            </a:r>
            <a:r>
              <a:rPr lang="nl-NL" dirty="0"/>
              <a:t> </a:t>
            </a:r>
            <a:r>
              <a:rPr lang="nl-NL" dirty="0" err="1"/>
              <a:t>table</a:t>
            </a:r>
            <a:r>
              <a:rPr lang="nl-NL" dirty="0"/>
              <a:t> instellingen sturen via het materiaal van je part.</a:t>
            </a:r>
          </a:p>
          <a:p>
            <a:pPr rtl="0"/>
            <a:r>
              <a:rPr lang="nl-NL" dirty="0"/>
              <a:t>Auto </a:t>
            </a:r>
            <a:r>
              <a:rPr lang="nl-NL" dirty="0" err="1"/>
              <a:t>relief</a:t>
            </a:r>
            <a:r>
              <a:rPr lang="nl-NL" dirty="0"/>
              <a:t> voor de </a:t>
            </a:r>
            <a:r>
              <a:rPr lang="nl-NL" dirty="0" err="1"/>
              <a:t>vrijsnijding</a:t>
            </a:r>
            <a:r>
              <a:rPr lang="nl-NL" dirty="0"/>
              <a:t> in de hoeken.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4403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En wat krijg je dan in je feature manager erbij?</a:t>
            </a:r>
          </a:p>
          <a:p>
            <a:pPr rtl="0"/>
            <a:endParaRPr lang="nl-NL" dirty="0"/>
          </a:p>
          <a:p>
            <a:pPr rtl="0"/>
            <a:r>
              <a:rPr lang="nl-NL" dirty="0"/>
              <a:t>Het eerste feature bepaald de “default” van de instellingen en deze worden opgeslagen in de “hoofdmap” van het </a:t>
            </a:r>
            <a:r>
              <a:rPr lang="nl-NL" dirty="0" err="1"/>
              <a:t>sheetmetal</a:t>
            </a:r>
            <a:r>
              <a:rPr lang="nl-NL" dirty="0"/>
              <a:t> feature. Per body komt er dan een sub-</a:t>
            </a:r>
            <a:r>
              <a:rPr lang="nl-NL" dirty="0" err="1"/>
              <a:t>sheetmeetal</a:t>
            </a:r>
            <a:r>
              <a:rPr lang="nl-NL" dirty="0"/>
              <a:t> feature waarin aanpassingen kunnen worden gemaakt.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1150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  <a:p>
            <a:pPr rtl="0"/>
            <a:r>
              <a:rPr lang="nl-NL" dirty="0"/>
              <a:t>Parts,  </a:t>
            </a:r>
            <a:r>
              <a:rPr lang="nl-NL" dirty="0" err="1"/>
              <a:t>simplify</a:t>
            </a:r>
            <a:r>
              <a:rPr lang="nl-NL" dirty="0"/>
              <a:t> </a:t>
            </a:r>
            <a:r>
              <a:rPr lang="nl-NL" dirty="0" err="1"/>
              <a:t>bends</a:t>
            </a:r>
            <a:r>
              <a:rPr lang="nl-NL" dirty="0"/>
              <a:t> en show </a:t>
            </a:r>
            <a:r>
              <a:rPr lang="nl-NL" dirty="0" err="1"/>
              <a:t>slit</a:t>
            </a:r>
            <a:r>
              <a:rPr lang="nl-NL" dirty="0"/>
              <a:t>.</a:t>
            </a:r>
          </a:p>
          <a:p>
            <a:pPr rtl="0"/>
            <a:r>
              <a:rPr lang="nl-NL" dirty="0"/>
              <a:t>Corner treatment verschil zit in het stukje extra </a:t>
            </a:r>
            <a:r>
              <a:rPr lang="nl-NL" dirty="0" err="1"/>
              <a:t>geometry</a:t>
            </a:r>
            <a:r>
              <a:rPr lang="nl-NL" dirty="0"/>
              <a:t> in de hoeken van je zetting. (part corner treatment)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4617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/>
              <a:t>Vaak wordt een </a:t>
            </a:r>
            <a:r>
              <a:rPr lang="nl-NL" dirty="0" err="1"/>
              <a:t>sheetmetal</a:t>
            </a:r>
            <a:r>
              <a:rPr lang="nl-NL" dirty="0"/>
              <a:t> part flat </a:t>
            </a:r>
            <a:r>
              <a:rPr lang="nl-NL" dirty="0" err="1"/>
              <a:t>pattern</a:t>
            </a:r>
            <a:r>
              <a:rPr lang="nl-NL" dirty="0"/>
              <a:t> vanuit de tekening geopend en wordt daarmee gewerkt in de flat </a:t>
            </a:r>
            <a:r>
              <a:rPr lang="nl-NL" dirty="0" err="1"/>
              <a:t>pattern</a:t>
            </a:r>
            <a:r>
              <a:rPr lang="nl-NL" dirty="0"/>
              <a:t> configuratie. </a:t>
            </a:r>
          </a:p>
          <a:p>
            <a:pPr rtl="0"/>
            <a:r>
              <a:rPr lang="nl-NL" dirty="0"/>
              <a:t>Deze configuratie is voornamelijk bedoeld om de uitslag op tekening te kunnen zetten.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0060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nl-NL" dirty="0" err="1"/>
              <a:t>Normal</a:t>
            </a:r>
            <a:r>
              <a:rPr lang="nl-NL" dirty="0"/>
              <a:t> cut step file.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28B34ED-4CDD-41C9-90F7-D768D5559A6F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4812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F80209DF-C4D9-43B8-AA05-F536191530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12343" y="5922140"/>
            <a:ext cx="5167313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58235C5-25B1-4243-9762-4AAD3C08E8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38600" y="3608511"/>
            <a:ext cx="4114800" cy="51879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>
            <a:noAutofit/>
          </a:bodyPr>
          <a:lstStyle>
            <a:lvl1pPr marL="0" indent="0" algn="ctr">
              <a:buNone/>
              <a:defRPr sz="1800" cap="all" baseline="0"/>
            </a:lvl1pPr>
          </a:lstStyle>
          <a:p>
            <a:pPr rtl="0"/>
            <a:r>
              <a:rPr lang="nl-NL" spc="300" noProof="0"/>
              <a:t>JAARVERSLAG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8B2C6E-DB6F-4476-8E95-9F6EC7939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836" y="2445633"/>
            <a:ext cx="11490325" cy="823913"/>
          </a:xfrm>
        </p:spPr>
        <p:txBody>
          <a:bodyPr rtlCol="0">
            <a:noAutofit/>
          </a:bodyPr>
          <a:lstStyle>
            <a:lvl1pPr>
              <a:lnSpc>
                <a:spcPct val="150000"/>
              </a:lnSpc>
              <a:spcBef>
                <a:spcPts val="1000"/>
              </a:spcBef>
              <a:defRPr sz="4000" cap="all" spc="300" baseline="0"/>
            </a:lvl1pPr>
          </a:lstStyle>
          <a:p>
            <a:pPr rtl="0"/>
            <a:r>
              <a:rPr lang="nl-NL" noProof="0"/>
              <a:t>Klik om de tekststijlen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182303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vat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416550" cy="6858000"/>
          </a:xfr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6" name="Tijdelijke aanduiding voor inhoud 8">
            <a:extLst>
              <a:ext uri="{FF2B5EF4-FFF2-40B4-BE49-F238E27FC236}">
                <a16:creationId xmlns:a16="http://schemas.microsoft.com/office/drawing/2014/main" id="{42436126-0370-4532-A8AD-D20897982A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661160"/>
            <a:ext cx="4646246" cy="2218585"/>
          </a:xfrm>
        </p:spPr>
        <p:txBody>
          <a:bodyPr rtlCol="0">
            <a:noAutofit/>
          </a:bodyPr>
          <a:lstStyle>
            <a:lvl1pPr>
              <a:defRPr/>
            </a:lvl1pPr>
          </a:lstStyle>
          <a:p>
            <a:pPr marL="0" indent="0" rtl="0">
              <a:lnSpc>
                <a:spcPct val="100000"/>
              </a:lnSpc>
              <a:buNone/>
            </a:pPr>
            <a:r>
              <a:rPr lang="nl-NL" sz="1600" noProof="0">
                <a:cs typeface="Biome Light" panose="020B0303030204020804" pitchFamily="34" charset="0"/>
              </a:rPr>
              <a:t>Klik om de tekststijl van het model te bewerken.</a:t>
            </a:r>
          </a:p>
          <a:p>
            <a:pPr marL="0" indent="0" rtl="0">
              <a:buNone/>
            </a:pPr>
            <a:endParaRPr lang="nl-NL" noProof="0"/>
          </a:p>
        </p:txBody>
      </p:sp>
      <p:sp>
        <p:nvSpPr>
          <p:cNvPr id="17" name="Tijdelijke aanduiding voor dianummer 70">
            <a:extLst>
              <a:ext uri="{FF2B5EF4-FFF2-40B4-BE49-F238E27FC236}">
                <a16:creationId xmlns:a16="http://schemas.microsoft.com/office/drawing/2014/main" id="{AEC105AD-E933-4969-B038-0ABD6F013167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8C2E478F-E849-4A8C-AF1F-CBCC78A7CBFA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6CDEBF2-B5C9-4887-B717-81C3D1A73C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12037"/>
            <a:ext cx="5897218" cy="884238"/>
          </a:xfrm>
        </p:spPr>
        <p:txBody>
          <a:bodyPr lIns="91440" rIns="91440" rtlCol="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016A7FA3-8C13-4E5A-88C4-4357C8ACD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7044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71319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9074D0F-754F-4F2C-A410-F222D2D2346E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702365" y="1660810"/>
            <a:ext cx="10787270" cy="830649"/>
          </a:xfrm>
        </p:spPr>
        <p:txBody>
          <a:bodyPr rtlCol="0">
            <a:noAutofit/>
          </a:bodyPr>
          <a:lstStyle/>
          <a:p>
            <a:pPr rtl="0"/>
            <a:r>
              <a:rPr lang="nl-NL" sz="4000" spc="300" noProof="0"/>
              <a:t>Klik om de titelstijl van het model te bewerken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F80209DF-C4D9-43B8-AA05-F536191530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12343" y="5137992"/>
            <a:ext cx="5167313" cy="51879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31" name="Tijdelijke aanduiding voor tekst 13">
            <a:extLst>
              <a:ext uri="{FF2B5EF4-FFF2-40B4-BE49-F238E27FC236}">
                <a16:creationId xmlns:a16="http://schemas.microsoft.com/office/drawing/2014/main" id="{1D89734B-03E0-4ADE-8F62-C819F3E976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8194" y="3903126"/>
            <a:ext cx="3064668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32" name="Tijdelijke aanduiding voor tekst 13">
            <a:extLst>
              <a:ext uri="{FF2B5EF4-FFF2-40B4-BE49-F238E27FC236}">
                <a16:creationId xmlns:a16="http://schemas.microsoft.com/office/drawing/2014/main" id="{85971F4D-8B59-4B3E-9169-64E0EF1BA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3664" y="3893330"/>
            <a:ext cx="3064668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33" name="Tijdelijke aanduiding voor tekst 13">
            <a:extLst>
              <a:ext uri="{FF2B5EF4-FFF2-40B4-BE49-F238E27FC236}">
                <a16:creationId xmlns:a16="http://schemas.microsoft.com/office/drawing/2014/main" id="{90B19777-E2ED-419C-B486-857117FD08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9138" y="3903126"/>
            <a:ext cx="3064668" cy="518795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spc="3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nl-NL" noProof="0"/>
              <a:t>klik om te bewerken</a:t>
            </a:r>
          </a:p>
        </p:txBody>
      </p:sp>
      <p:sp>
        <p:nvSpPr>
          <p:cNvPr id="34" name="Tijdelijke aanduiding voor online afbeelding 33">
            <a:extLst>
              <a:ext uri="{FF2B5EF4-FFF2-40B4-BE49-F238E27FC236}">
                <a16:creationId xmlns:a16="http://schemas.microsoft.com/office/drawing/2014/main" id="{1A58EB44-F532-4998-B316-61C738C37BF5}"/>
              </a:ext>
            </a:extLst>
          </p:cNvPr>
          <p:cNvSpPr>
            <a:spLocks noGrp="1"/>
          </p:cNvSpPr>
          <p:nvPr>
            <p:ph type="clipArt" sz="quarter" idx="19" hasCustomPrompt="1"/>
          </p:nvPr>
        </p:nvSpPr>
        <p:spPr>
          <a:xfrm>
            <a:off x="1754768" y="3098985"/>
            <a:ext cx="731520" cy="73152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nl-NL" noProof="0"/>
              <a:t>Pictogram</a:t>
            </a:r>
          </a:p>
        </p:txBody>
      </p:sp>
      <p:sp>
        <p:nvSpPr>
          <p:cNvPr id="35" name="Tijdelijke aanduiding voor online afbeelding 33">
            <a:extLst>
              <a:ext uri="{FF2B5EF4-FFF2-40B4-BE49-F238E27FC236}">
                <a16:creationId xmlns:a16="http://schemas.microsoft.com/office/drawing/2014/main" id="{33763C3C-3545-40BD-9B2C-DC4C0E4CE819}"/>
              </a:ext>
            </a:extLst>
          </p:cNvPr>
          <p:cNvSpPr>
            <a:spLocks noGrp="1"/>
          </p:cNvSpPr>
          <p:nvPr>
            <p:ph type="clipArt" sz="quarter" idx="20" hasCustomPrompt="1"/>
          </p:nvPr>
        </p:nvSpPr>
        <p:spPr>
          <a:xfrm>
            <a:off x="5730240" y="3098985"/>
            <a:ext cx="731520" cy="73152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nl-NL" noProof="0"/>
              <a:t>Pictogram</a:t>
            </a:r>
          </a:p>
        </p:txBody>
      </p:sp>
      <p:sp>
        <p:nvSpPr>
          <p:cNvPr id="36" name="Tijdelijke aanduiding voor online afbeelding 33">
            <a:extLst>
              <a:ext uri="{FF2B5EF4-FFF2-40B4-BE49-F238E27FC236}">
                <a16:creationId xmlns:a16="http://schemas.microsoft.com/office/drawing/2014/main" id="{1C5D3777-17F3-4225-8C52-2EF1DB4FD54A}"/>
              </a:ext>
            </a:extLst>
          </p:cNvPr>
          <p:cNvSpPr>
            <a:spLocks noGrp="1"/>
          </p:cNvSpPr>
          <p:nvPr>
            <p:ph type="clipArt" sz="quarter" idx="21" hasCustomPrompt="1"/>
          </p:nvPr>
        </p:nvSpPr>
        <p:spPr>
          <a:xfrm>
            <a:off x="9705712" y="3098985"/>
            <a:ext cx="731520" cy="73152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rtl="0"/>
            <a:r>
              <a:rPr lang="nl-NL" noProof="0"/>
              <a:t>Pictogram</a:t>
            </a:r>
          </a:p>
        </p:txBody>
      </p:sp>
    </p:spTree>
    <p:extLst>
      <p:ext uri="{BB962C8B-B14F-4D97-AF65-F5344CB8AC3E}">
        <p14:creationId xmlns:p14="http://schemas.microsoft.com/office/powerpoint/2010/main" val="317374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parallelogram">
            <a:avLst/>
          </a:prstGeo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C83D428-B974-43F4-9246-0A2EECA11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8819" y="642927"/>
            <a:ext cx="4846320" cy="1435947"/>
          </a:xfrm>
        </p:spPr>
        <p:txBody>
          <a:bodyPr rtlCol="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5400" baseline="0"/>
            </a:lvl1pPr>
          </a:lstStyle>
          <a:p>
            <a:pPr rtl="0"/>
            <a:r>
              <a:rPr lang="nl-NL" noProof="0"/>
              <a:t>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Een voettekst toevoegen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9D00A38D-CFE8-4333-B9D2-D3E7EACA4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68820" y="2078875"/>
            <a:ext cx="4114800" cy="3798888"/>
          </a:xfrm>
        </p:spPr>
        <p:txBody>
          <a:bodyPr rtlCol="0">
            <a:noAutofit/>
          </a:bodyPr>
          <a:lstStyle>
            <a:lvl1pPr marL="0" indent="0">
              <a:buNone/>
              <a:defRPr sz="1800" spc="300"/>
            </a:lvl1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1AA8588E-221D-4931-A290-C5C418443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68820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62911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E5539E44-E270-49B4-8B0A-07870325AA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5539" y="1546138"/>
            <a:ext cx="4023360" cy="464871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spc="300" baseline="0" dirty="0">
                <a:solidFill>
                  <a:schemeClr val="lt1"/>
                </a:solidFill>
              </a:defRPr>
            </a:lvl1pPr>
          </a:lstStyle>
          <a:p>
            <a:pPr marL="0" lvl="0" algn="ctr" rtl="0"/>
            <a:r>
              <a:rPr lang="nl-NL" noProof="0"/>
              <a:t>KLIK OM DE TEKSTSTIJLEN VAN HET MODEL TE BEWERKEN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186FE9B2-6286-484B-8943-95EE0B6B02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416550" cy="6846932"/>
          </a:xfr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7D4E8708-8565-4A5B-9D9E-1D4F40EAF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6" name="Tijdelijke aanduiding voor inhoud 8">
            <a:extLst>
              <a:ext uri="{FF2B5EF4-FFF2-40B4-BE49-F238E27FC236}">
                <a16:creationId xmlns:a16="http://schemas.microsoft.com/office/drawing/2014/main" id="{42436126-0370-4532-A8AD-D20897982A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2799617"/>
            <a:ext cx="4646246" cy="2218585"/>
          </a:xfrm>
        </p:spPr>
        <p:txBody>
          <a:bodyPr rtlCol="0">
            <a:noAutofit/>
          </a:bodyPr>
          <a:lstStyle>
            <a:lvl1pPr>
              <a:defRPr/>
            </a:lvl1pPr>
          </a:lstStyle>
          <a:p>
            <a:pPr marL="0" indent="0" rtl="0">
              <a:lnSpc>
                <a:spcPct val="100000"/>
              </a:lnSpc>
              <a:buNone/>
            </a:pPr>
            <a:r>
              <a:rPr lang="nl-NL" sz="1600" noProof="0">
                <a:cs typeface="Biome Light" panose="020B0303030204020804" pitchFamily="34" charset="0"/>
              </a:rPr>
              <a:t>Klik om de tekststijl van het model te bewerken.</a:t>
            </a:r>
          </a:p>
          <a:p>
            <a:pPr marL="0" indent="0" rtl="0">
              <a:buNone/>
            </a:pPr>
            <a:endParaRPr lang="nl-NL" noProof="0"/>
          </a:p>
        </p:txBody>
      </p:sp>
      <p:sp>
        <p:nvSpPr>
          <p:cNvPr id="17" name="Tijdelijke aanduiding voor dianummer 70">
            <a:extLst>
              <a:ext uri="{FF2B5EF4-FFF2-40B4-BE49-F238E27FC236}">
                <a16:creationId xmlns:a16="http://schemas.microsoft.com/office/drawing/2014/main" id="{AEC105AD-E933-4969-B038-0ABD6F013167}"/>
              </a:ext>
            </a:extLst>
          </p:cNvPr>
          <p:cNvSpPr txBox="1">
            <a:spLocks/>
          </p:cNvSpPr>
          <p:nvPr userDrawn="1"/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8C2E478F-E849-4A8C-AF1F-CBCC78A7CBFA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B0E4A3-5566-43FE-A59F-2C4F4FE7F3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12037"/>
            <a:ext cx="5897218" cy="884238"/>
          </a:xfrm>
        </p:spPr>
        <p:txBody>
          <a:bodyPr lIns="91440" rIns="91440" rtlCol="0" anchor="t">
            <a:noAutofit/>
          </a:bodyPr>
          <a:lstStyle>
            <a:lvl1pPr algn="l">
              <a:lnSpc>
                <a:spcPct val="150000"/>
              </a:lnSpc>
              <a:spcBef>
                <a:spcPts val="1000"/>
              </a:spcBef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24783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-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912AA41C-A030-4521-8130-6A8E4543F2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6792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4242487 w 6096000"/>
              <a:gd name="connsiteY2" fmla="*/ 6833286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67922"/>
              <a:gd name="connsiteX1" fmla="*/ 6096000 w 6096000"/>
              <a:gd name="connsiteY1" fmla="*/ 0 h 6867922"/>
              <a:gd name="connsiteX2" fmla="*/ 4228633 w 6096000"/>
              <a:gd name="connsiteY2" fmla="*/ 6867922 h 6867922"/>
              <a:gd name="connsiteX3" fmla="*/ 0 w 6096000"/>
              <a:gd name="connsiteY3" fmla="*/ 6858000 h 6867922"/>
              <a:gd name="connsiteX4" fmla="*/ 0 w 6096000"/>
              <a:gd name="connsiteY4" fmla="*/ 0 h 686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867922">
                <a:moveTo>
                  <a:pt x="0" y="0"/>
                </a:moveTo>
                <a:lnTo>
                  <a:pt x="6096000" y="0"/>
                </a:lnTo>
                <a:lnTo>
                  <a:pt x="4228633" y="686792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effectLst/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ABA725B-4BCB-1D48-9C5D-46706B1871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2262871"/>
            <a:ext cx="5251450" cy="1661297"/>
          </a:xfrm>
        </p:spPr>
        <p:txBody>
          <a:bodyPr rtlCol="0" anchor="b"/>
          <a:lstStyle>
            <a:lvl1pPr algn="l">
              <a:defRPr sz="6000" spc="300"/>
            </a:lvl1pPr>
          </a:lstStyle>
          <a:p>
            <a:pPr rtl="0"/>
            <a:r>
              <a:rPr lang="nl-NL" noProof="0"/>
              <a:t>KLIK OM DE TITEL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3C356F-E483-4AFD-856C-13BB8E8A56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0" y="4378134"/>
            <a:ext cx="5251450" cy="365125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cap="all" spc="6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/>
              <a:t>TEKSTSTIJLEN VAN HET MODEL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79732E-D749-40DD-8365-05028518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Een voettekst toevoegen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8F55E23-C4CC-4E9B-80F4-C4BEA6E2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5289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4074E6-E39E-4D19-B91F-8E84F37CB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2279" y="365125"/>
            <a:ext cx="4018722" cy="573989"/>
          </a:xfrm>
        </p:spPr>
        <p:txBody>
          <a:bodyPr lIns="0" rIns="0" rtlCol="0">
            <a:noAutofit/>
          </a:bodyPr>
          <a:lstStyle>
            <a:lvl1pPr algn="l">
              <a:defRPr sz="3200" spc="300"/>
            </a:lvl1pPr>
          </a:lstStyle>
          <a:p>
            <a:pPr rtl="0"/>
            <a:r>
              <a:rPr lang="nl-NL" noProof="0"/>
              <a:t>DIATITEL HIER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7D1B16-7058-45AD-9B19-E19CAF9668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92279" y="1263841"/>
            <a:ext cx="4018722" cy="4636392"/>
          </a:xfrm>
        </p:spPr>
        <p:txBody>
          <a:bodyPr lIns="0" rIns="0" rtlCol="0">
            <a:noAutofit/>
          </a:bodyPr>
          <a:lstStyle>
            <a:lvl1pPr>
              <a:lnSpc>
                <a:spcPct val="150000"/>
              </a:lnSpc>
              <a:spcBef>
                <a:spcPts val="500"/>
              </a:spcBef>
              <a:defRPr sz="1600"/>
            </a:lvl1pPr>
            <a:lvl2pPr>
              <a:lnSpc>
                <a:spcPct val="150000"/>
              </a:lnSpc>
              <a:spcBef>
                <a:spcPts val="500"/>
              </a:spcBef>
              <a:defRPr sz="1400"/>
            </a:lvl2pPr>
            <a:lvl3pPr>
              <a:lnSpc>
                <a:spcPct val="150000"/>
              </a:lnSpc>
              <a:spcBef>
                <a:spcPts val="500"/>
              </a:spcBef>
              <a:defRPr sz="1400"/>
            </a:lvl3pPr>
            <a:lvl4pPr>
              <a:lnSpc>
                <a:spcPct val="150000"/>
              </a:lnSpc>
              <a:spcBef>
                <a:spcPts val="500"/>
              </a:spcBef>
              <a:defRPr sz="1200"/>
            </a:lvl4pPr>
            <a:lvl5pPr>
              <a:lnSpc>
                <a:spcPct val="150000"/>
              </a:lnSpc>
              <a:spcBef>
                <a:spcPts val="500"/>
              </a:spcBef>
              <a:defRPr sz="1200"/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59" name="Tijdelijke aanduiding voor dianummer 5">
            <a:extLst>
              <a:ext uri="{FF2B5EF4-FFF2-40B4-BE49-F238E27FC236}">
                <a16:creationId xmlns:a16="http://schemas.microsoft.com/office/drawing/2014/main" id="{3DEB48E0-328C-45EE-A8BD-90E6AB261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D7CA175D-816E-4F70-96CC-8A1FD0EB16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6600" y="3651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9" name="Tijdelijke aanduiding voor afbeelding 4">
            <a:extLst>
              <a:ext uri="{FF2B5EF4-FFF2-40B4-BE49-F238E27FC236}">
                <a16:creationId xmlns:a16="http://schemas.microsoft.com/office/drawing/2014/main" id="{323519C8-24DE-471D-85A9-7A8AFACEC4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51300" y="3651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10" name="Tijdelijke aanduiding voor afbeelding 4">
            <a:extLst>
              <a:ext uri="{FF2B5EF4-FFF2-40B4-BE49-F238E27FC236}">
                <a16:creationId xmlns:a16="http://schemas.microsoft.com/office/drawing/2014/main" id="{547F0F1E-7AF5-4B76-928C-7B28010C4F9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600" y="24225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11" name="Tijdelijke aanduiding voor afbeelding 4">
            <a:extLst>
              <a:ext uri="{FF2B5EF4-FFF2-40B4-BE49-F238E27FC236}">
                <a16:creationId xmlns:a16="http://schemas.microsoft.com/office/drawing/2014/main" id="{063D0E8E-9491-4AF0-918D-A0B782C5FD6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51300" y="24225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12" name="Tijdelijke aanduiding voor afbeelding 4">
            <a:extLst>
              <a:ext uri="{FF2B5EF4-FFF2-40B4-BE49-F238E27FC236}">
                <a16:creationId xmlns:a16="http://schemas.microsoft.com/office/drawing/2014/main" id="{042F54CB-9200-4D74-968A-0A3E5871D9E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6600" y="44799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13" name="Tijdelijke aanduiding voor afbeelding 4">
            <a:extLst>
              <a:ext uri="{FF2B5EF4-FFF2-40B4-BE49-F238E27FC236}">
                <a16:creationId xmlns:a16="http://schemas.microsoft.com/office/drawing/2014/main" id="{1D925119-27E3-496E-86BC-23416F94FB6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51300" y="4479925"/>
            <a:ext cx="2997200" cy="1781979"/>
          </a:xfrm>
        </p:spPr>
        <p:txBody>
          <a:bodyPr rtlCol="0">
            <a:noAutofit/>
          </a:bodyPr>
          <a:lstStyle/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DF93AF7-D4DC-42B5-8A4F-B5F3ABBB0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81678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753968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345D17-D652-4766-B11C-2E8D8390D9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19" y="767791"/>
            <a:ext cx="11002962" cy="823913"/>
          </a:xfrm>
        </p:spPr>
        <p:txBody>
          <a:bodyPr rtlCol="0">
            <a:noAutofit/>
          </a:bodyPr>
          <a:lstStyle>
            <a:lvl1pPr>
              <a:defRPr sz="4800" spc="3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BC7A58C-70BA-43E5-BD90-83ADB63B0C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nl-NL" noProof="0"/>
              <a:t>Een voettekst toevoegen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F8A60B7-2499-42C6-8A74-ACDAE24574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452634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a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179BAC-E989-4203-B9B4-6628036548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4607137"/>
            <a:ext cx="4114800" cy="421480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</p:spPr>
        <p:txBody>
          <a:bodyPr rtlCol="0">
            <a:noAutofit/>
          </a:bodyPr>
          <a:lstStyle>
            <a:lvl1pPr>
              <a:defRPr sz="1400" spc="300" baseline="0">
                <a:latin typeface="+mn-lt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0CCC81E-A013-4315-AD13-97BA3AA955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78756" y="1569719"/>
            <a:ext cx="9234488" cy="2651443"/>
          </a:xfrm>
        </p:spPr>
        <p:txBody>
          <a:bodyPr rtlCol="0">
            <a:noAutofit/>
          </a:bodyPr>
          <a:lstStyle>
            <a:lvl1pPr marL="0" indent="0" algn="ctr">
              <a:buNone/>
              <a:defRPr sz="3200"/>
            </a:lvl1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9555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2">
            <a:extLst>
              <a:ext uri="{FF2B5EF4-FFF2-40B4-BE49-F238E27FC236}">
                <a16:creationId xmlns:a16="http://schemas.microsoft.com/office/drawing/2014/main" id="{0EF11611-8537-47CC-87AC-2E25428B72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19" y="1"/>
            <a:ext cx="11002962" cy="1623218"/>
          </a:xfrm>
        </p:spPr>
        <p:txBody>
          <a:bodyPr rtlCol="0" anchor="ctr">
            <a:noAutofit/>
          </a:bodyPr>
          <a:lstStyle/>
          <a:p>
            <a:pPr algn="ctr" rtl="0"/>
            <a:r>
              <a:rPr lang="nl-NL" sz="4800" noProof="0"/>
              <a:t>Klik om de titelstijl van het model te bewerken</a:t>
            </a:r>
          </a:p>
        </p:txBody>
      </p:sp>
      <p:sp>
        <p:nvSpPr>
          <p:cNvPr id="19" name="Tijdelijke aanduiding voor afbeelding 17">
            <a:extLst>
              <a:ext uri="{FF2B5EF4-FFF2-40B4-BE49-F238E27FC236}">
                <a16:creationId xmlns:a16="http://schemas.microsoft.com/office/drawing/2014/main" id="{D1A63A52-1E65-414B-BBC3-D31F515791A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8601" y="1638300"/>
            <a:ext cx="5156200" cy="1892300"/>
          </a:xfrm>
        </p:spPr>
        <p:txBody>
          <a:bodyPr rtlCol="0">
            <a:noAutofit/>
          </a:bodyPr>
          <a:lstStyle/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ED7E0E1A-1E64-4A9A-9C8B-69486BD112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9900" y="1638300"/>
            <a:ext cx="5156200" cy="1892300"/>
          </a:xfrm>
        </p:spPr>
        <p:txBody>
          <a:bodyPr rtlCol="0">
            <a:noAutofit/>
          </a:bodyPr>
          <a:lstStyle/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1E462965-19D7-4A65-B394-9AE76A5B48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9107" y="3864355"/>
            <a:ext cx="5157787" cy="494506"/>
          </a:xfrm>
        </p:spPr>
        <p:txBody>
          <a:bodyPr rtlCol="0">
            <a:noAutofit/>
          </a:bodyPr>
          <a:lstStyle>
            <a:lvl1pPr marL="0" indent="0">
              <a:buNone/>
              <a:defRPr sz="2400"/>
            </a:lvl1pPr>
          </a:lstStyle>
          <a:p>
            <a:pPr lvl="0" rtl="0"/>
            <a:r>
              <a:rPr lang="nl-NL" spc="300" noProof="0">
                <a:solidFill>
                  <a:schemeClr val="tx1"/>
                </a:solidFill>
              </a:rPr>
              <a:t>Klik om de tekststijlen van het model te bewerken</a:t>
            </a:r>
          </a:p>
        </p:txBody>
      </p:sp>
      <p:sp>
        <p:nvSpPr>
          <p:cNvPr id="11" name="Tijdelijke aanduiding voor inhoud 4">
            <a:extLst>
              <a:ext uri="{FF2B5EF4-FFF2-40B4-BE49-F238E27FC236}">
                <a16:creationId xmlns:a16="http://schemas.microsoft.com/office/drawing/2014/main" id="{FAEC14D1-0BEA-4D9A-9D96-A56B6A9B07A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9107" y="4531139"/>
            <a:ext cx="5157787" cy="2039144"/>
          </a:xfrm>
        </p:spPr>
        <p:txBody>
          <a:bodyPr rtlCol="0">
            <a:noAutofit/>
          </a:bodyPr>
          <a:lstStyle/>
          <a:p>
            <a:pPr lvl="0"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1400" noProof="0">
                <a:solidFill>
                  <a:schemeClr val="tx1"/>
                </a:solidFill>
              </a:rPr>
              <a:t>Klik om de tekststijlen van het model te bewerken</a:t>
            </a:r>
          </a:p>
        </p:txBody>
      </p:sp>
      <p:sp>
        <p:nvSpPr>
          <p:cNvPr id="12" name="Tijdelijke aanduiding voor tekst 5">
            <a:extLst>
              <a:ext uri="{FF2B5EF4-FFF2-40B4-BE49-F238E27FC236}">
                <a16:creationId xmlns:a16="http://schemas.microsoft.com/office/drawing/2014/main" id="{1507BB47-1AB4-42F2-99FF-453A0622B81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565107" y="3864355"/>
            <a:ext cx="5183188" cy="494506"/>
          </a:xfrm>
        </p:spPr>
        <p:txBody>
          <a:bodyPr rtlCol="0">
            <a:noAutofit/>
          </a:bodyPr>
          <a:lstStyle>
            <a:lvl1pPr marL="0" indent="0">
              <a:buNone/>
              <a:defRPr sz="2400"/>
            </a:lvl1pPr>
          </a:lstStyle>
          <a:p>
            <a:pPr lvl="0" rtl="0"/>
            <a:r>
              <a:rPr lang="nl-NL" spc="300" noProof="0">
                <a:solidFill>
                  <a:schemeClr val="tx1"/>
                </a:solidFill>
              </a:rPr>
              <a:t>Klik om de tekststijlen van het model te bewerken</a:t>
            </a:r>
          </a:p>
        </p:txBody>
      </p:sp>
      <p:sp>
        <p:nvSpPr>
          <p:cNvPr id="14" name="Tijdelijke aanduiding voor inhoud 6">
            <a:extLst>
              <a:ext uri="{FF2B5EF4-FFF2-40B4-BE49-F238E27FC236}">
                <a16:creationId xmlns:a16="http://schemas.microsoft.com/office/drawing/2014/main" id="{438D6EEA-A0DB-4B5F-8F41-A9C1F2C094C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565107" y="4531139"/>
            <a:ext cx="5183188" cy="2039144"/>
          </a:xfrm>
        </p:spPr>
        <p:txBody>
          <a:bodyPr rtlCol="0">
            <a:noAutofit/>
          </a:bodyPr>
          <a:lstStyle/>
          <a:p>
            <a:pPr lvl="0"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nl-NL" sz="1400" noProof="0">
                <a:solidFill>
                  <a:schemeClr val="tx1"/>
                </a:solidFill>
              </a:rPr>
              <a:t>Klik om de tekststijlen van het model te bewerken</a:t>
            </a:r>
          </a:p>
        </p:txBody>
      </p:sp>
      <p:sp>
        <p:nvSpPr>
          <p:cNvPr id="20" name="Tijdelijke aanduiding voor dianummer 5">
            <a:extLst>
              <a:ext uri="{FF2B5EF4-FFF2-40B4-BE49-F238E27FC236}">
                <a16:creationId xmlns:a16="http://schemas.microsoft.com/office/drawing/2014/main" id="{A4909F59-7529-454A-A1EF-3CC1EADEF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269" y="6468303"/>
            <a:ext cx="443948" cy="365125"/>
          </a:xfrm>
        </p:spPr>
        <p:txBody>
          <a:bodyPr rtlCol="0">
            <a:noAutofit/>
          </a:bodyPr>
          <a:lstStyle/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27083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2">
            <a:extLst>
              <a:ext uri="{FF2B5EF4-FFF2-40B4-BE49-F238E27FC236}">
                <a16:creationId xmlns:a16="http://schemas.microsoft.com/office/drawing/2014/main" id="{6186F91B-547E-43BC-9BCE-04619DAAFE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519" y="1"/>
            <a:ext cx="11002962" cy="1623218"/>
          </a:xfrm>
        </p:spPr>
        <p:txBody>
          <a:bodyPr rtlCol="0" anchor="ctr">
            <a:noAutofit/>
          </a:bodyPr>
          <a:lstStyle/>
          <a:p>
            <a:pPr algn="ctr" rtl="0"/>
            <a:r>
              <a:rPr lang="nl-NL" sz="4800" noProof="0"/>
              <a:t>Klik om de titelstijl van het model te bewerken</a:t>
            </a:r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D635DFA1-45D2-4EFE-8BB2-BE96634669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121" y="3669506"/>
            <a:ext cx="3108326" cy="2566988"/>
          </a:xfrm>
        </p:spPr>
        <p:txBody>
          <a:bodyPr rtlCol="0"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nl-NL" noProof="0" dirty="0"/>
              <a:t>KLIK OM DE TEKSTSTIJLEN VAN HET MODEL TE BEWERKEN</a:t>
            </a:r>
          </a:p>
          <a:p>
            <a:pPr lvl="1" rtl="0"/>
            <a:r>
              <a:rPr lang="nl-NL" noProof="0" dirty="0"/>
              <a:t>Tweede niveau</a:t>
            </a:r>
          </a:p>
          <a:p>
            <a:pPr lvl="2" rtl="0"/>
            <a:r>
              <a:rPr lang="nl-NL" noProof="0" dirty="0"/>
              <a:t>Derde niveau</a:t>
            </a:r>
          </a:p>
          <a:p>
            <a:pPr lvl="3" rtl="0"/>
            <a:r>
              <a:rPr lang="nl-NL" noProof="0" dirty="0"/>
              <a:t>Vierde niveau</a:t>
            </a:r>
          </a:p>
          <a:p>
            <a:pPr lvl="4" rtl="0"/>
            <a:r>
              <a:rPr lang="nl-NL" noProof="0" dirty="0"/>
              <a:t>Vijfde niveau</a:t>
            </a:r>
          </a:p>
        </p:txBody>
      </p:sp>
      <p:sp>
        <p:nvSpPr>
          <p:cNvPr id="24" name="Tijdelijke aanduiding voor afbeelding 23">
            <a:extLst>
              <a:ext uri="{FF2B5EF4-FFF2-40B4-BE49-F238E27FC236}">
                <a16:creationId xmlns:a16="http://schemas.microsoft.com/office/drawing/2014/main" id="{2F2918FE-A84E-4303-AEF3-4FD66CDD73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60438" y="1624013"/>
            <a:ext cx="3108325" cy="1892300"/>
          </a:xfrm>
        </p:spPr>
        <p:txBody>
          <a:bodyPr rtlCol="0">
            <a:noAutofit/>
          </a:bodyPr>
          <a:lstStyle/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25" name="Tijdelijke aanduiding voor afbeelding 23">
            <a:extLst>
              <a:ext uri="{FF2B5EF4-FFF2-40B4-BE49-F238E27FC236}">
                <a16:creationId xmlns:a16="http://schemas.microsoft.com/office/drawing/2014/main" id="{E2401025-9BC9-4BDD-97DA-CA763CF846B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42155" y="1623219"/>
            <a:ext cx="3108325" cy="1892300"/>
          </a:xfrm>
        </p:spPr>
        <p:txBody>
          <a:bodyPr rtlCol="0">
            <a:noAutofit/>
          </a:bodyPr>
          <a:lstStyle/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26" name="Tijdelijke aanduiding voor afbeelding 23">
            <a:extLst>
              <a:ext uri="{FF2B5EF4-FFF2-40B4-BE49-F238E27FC236}">
                <a16:creationId xmlns:a16="http://schemas.microsoft.com/office/drawing/2014/main" id="{B7C4AAB6-897A-4ABD-AD50-2D86B197E91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22920" y="1623219"/>
            <a:ext cx="3108325" cy="1892300"/>
          </a:xfrm>
        </p:spPr>
        <p:txBody>
          <a:bodyPr rtlCol="0">
            <a:noAutofit/>
          </a:bodyPr>
          <a:lstStyle/>
          <a:p>
            <a:pPr rtl="0"/>
            <a:r>
              <a:rPr lang="nl-NL" noProof="0"/>
              <a:t>Klik op pictogram om afbeelding toe te voegen</a:t>
            </a:r>
          </a:p>
        </p:txBody>
      </p:sp>
      <p:sp>
        <p:nvSpPr>
          <p:cNvPr id="29" name="Tijdelijke aanduiding voor tekst 27">
            <a:extLst>
              <a:ext uri="{FF2B5EF4-FFF2-40B4-BE49-F238E27FC236}">
                <a16:creationId xmlns:a16="http://schemas.microsoft.com/office/drawing/2014/main" id="{790D65EC-6EB4-4594-91E9-5C3DE7C3B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1837" y="3681412"/>
            <a:ext cx="3108326" cy="2566988"/>
          </a:xfrm>
        </p:spPr>
        <p:txBody>
          <a:bodyPr rtlCol="0"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30" name="Tijdelijke aanduiding voor tekst 27">
            <a:extLst>
              <a:ext uri="{FF2B5EF4-FFF2-40B4-BE49-F238E27FC236}">
                <a16:creationId xmlns:a16="http://schemas.microsoft.com/office/drawing/2014/main" id="{611CF730-D055-47C2-A626-299F429D41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2919" y="3681412"/>
            <a:ext cx="3108326" cy="2566988"/>
          </a:xfrm>
        </p:spPr>
        <p:txBody>
          <a:bodyPr rtlCol="0">
            <a:noAutofit/>
          </a:bodyPr>
          <a:lstStyle>
            <a:lvl1pPr marL="0" indent="0">
              <a:buFont typeface="Wingdings" panose="05000000000000000000" pitchFamily="2" charset="2"/>
              <a:buNone/>
              <a:defRPr sz="2400" spc="3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31" name="Tijdelijke aanduiding voor dianummer 5">
            <a:extLst>
              <a:ext uri="{FF2B5EF4-FFF2-40B4-BE49-F238E27FC236}">
                <a16:creationId xmlns:a16="http://schemas.microsoft.com/office/drawing/2014/main" id="{F09E06A6-BFDD-42BD-BA69-2CD3BEF0F7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549269" y="6468303"/>
            <a:ext cx="443948" cy="365125"/>
          </a:xfrm>
        </p:spPr>
        <p:txBody>
          <a:bodyPr rtlCol="0">
            <a:noAutofit/>
          </a:bodyPr>
          <a:lstStyle/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14559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305F96C-D634-4A69-95EC-3D002BD6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519" y="365125"/>
            <a:ext cx="11002962" cy="823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757E98-D0FB-43E3-98BC-711F6A2F5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519" y="1365813"/>
            <a:ext cx="10989920" cy="4811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FA65B72-2E86-4BA3-94F2-3ADFA40B7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nl-NL" noProof="0"/>
              <a:t>Een voettekst toevoegen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C1F3FD-3DB9-46B7-85E1-E8B8878A4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9269" y="6468303"/>
            <a:ext cx="4439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C2E478F-E849-4A8C-AF1F-CBCC78A7CBFA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6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1" r:id="rId3"/>
    <p:sldLayoutId id="2147483651" r:id="rId4"/>
    <p:sldLayoutId id="2147483660" r:id="rId5"/>
    <p:sldLayoutId id="2147483677" r:id="rId6"/>
    <p:sldLayoutId id="2147483666" r:id="rId7"/>
    <p:sldLayoutId id="2147483679" r:id="rId8"/>
    <p:sldLayoutId id="2147483653" r:id="rId9"/>
    <p:sldLayoutId id="2147483678" r:id="rId10"/>
    <p:sldLayoutId id="2147483680" r:id="rId11"/>
  </p:sldLayoutIdLst>
  <p:hf hdr="0" ft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EF4C96-3015-3346-C990-CA47D1EDB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693" y="2586908"/>
            <a:ext cx="8414614" cy="1684184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EEAB56D-E3D3-242F-79BB-5B8F72B01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0F018A4-7A32-F07A-9B25-35816853B7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32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102234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912841-76F1-70A5-8CBD-27BA3EC75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9A02BD9-0ACC-171C-1313-9AC4B52DF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EF4C96-3015-3346-C990-CA47D1EDB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C362BF7-A2FF-B707-2559-5187622744EB}"/>
              </a:ext>
            </a:extLst>
          </p:cNvPr>
          <p:cNvSpPr txBox="1">
            <a:spLocks/>
          </p:cNvSpPr>
          <p:nvPr/>
        </p:nvSpPr>
        <p:spPr>
          <a:xfrm>
            <a:off x="5732946" y="1800697"/>
            <a:ext cx="6135593" cy="40714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Flange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edit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flange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profile</a:t>
            </a: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Grotere hoeken &gt;90 graden?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7C9D8CD-720F-5E98-4988-EC5C633364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143" y="1284928"/>
            <a:ext cx="3353244" cy="534491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26B10D7-5132-93F0-1A3A-10CAB9A81A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6231" y="1937295"/>
            <a:ext cx="3147500" cy="211295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20FA7F9-7BF7-6583-7347-6D880B10FF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2662" y="4516884"/>
            <a:ext cx="4441069" cy="211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29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102234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912841-76F1-70A5-8CBD-27BA3EC75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9A02BD9-0ACC-171C-1313-9AC4B52DF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EF4C96-3015-3346-C990-CA47D1EDB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C362BF7-A2FF-B707-2559-5187622744EB}"/>
              </a:ext>
            </a:extLst>
          </p:cNvPr>
          <p:cNvSpPr txBox="1">
            <a:spLocks/>
          </p:cNvSpPr>
          <p:nvPr/>
        </p:nvSpPr>
        <p:spPr>
          <a:xfrm>
            <a:off x="5610697" y="1273213"/>
            <a:ext cx="6135593" cy="45872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Flange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op radii en ellips.</a:t>
            </a: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Grotere hoeken &gt;90 graden?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7C9D8CD-720F-5E98-4988-EC5C633364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143" y="1284928"/>
            <a:ext cx="3353244" cy="534491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B889EB3-B699-F7D9-7891-44EE009B35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7017" y="1793839"/>
            <a:ext cx="4491508" cy="211904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477AD3A-7D1E-6E85-1D5B-34DA968437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7017" y="4356253"/>
            <a:ext cx="4914286" cy="21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47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102234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912841-76F1-70A5-8CBD-27BA3EC75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9A02BD9-0ACC-171C-1313-9AC4B52DF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EF4C96-3015-3346-C990-CA47D1EDB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C362BF7-A2FF-B707-2559-5187622744EB}"/>
              </a:ext>
            </a:extLst>
          </p:cNvPr>
          <p:cNvSpPr txBox="1">
            <a:spLocks/>
          </p:cNvSpPr>
          <p:nvPr/>
        </p:nvSpPr>
        <p:spPr>
          <a:xfrm>
            <a:off x="5184211" y="1461744"/>
            <a:ext cx="4037800" cy="37100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Closed corner</a:t>
            </a:r>
          </a:p>
          <a:p>
            <a:pPr algn="l"/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open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Coplanar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faces</a:t>
            </a:r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Narrow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corner</a:t>
            </a:r>
          </a:p>
          <a:p>
            <a:pPr algn="l"/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Auto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propagation</a:t>
            </a:r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Welded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corner</a:t>
            </a:r>
          </a:p>
          <a:p>
            <a:pPr algn="l"/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Break-Corner</a:t>
            </a:r>
          </a:p>
          <a:p>
            <a:pPr algn="l"/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Corner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Relief</a:t>
            </a:r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7C9D8CD-720F-5E98-4988-EC5C633364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143" y="1284928"/>
            <a:ext cx="3353244" cy="534491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E4C1D85-BFF8-163A-87D1-21AFD2812D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4164" y="1157378"/>
            <a:ext cx="3791634" cy="267401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9DBDDAA-274F-B24A-9A8E-0EFA6DFF60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3111" y="3831391"/>
            <a:ext cx="2202152" cy="244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91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EEAB56D-E3D3-242F-79BB-5B8F72B01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0F018A4-7A32-F07A-9B25-35816853B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8FE841B-84C2-8672-39E7-F72F97208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8EB60020-554A-879C-E8B8-6635AA9F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927" y="2631568"/>
            <a:ext cx="5035824" cy="530731"/>
          </a:xfrm>
        </p:spPr>
        <p:txBody>
          <a:bodyPr rtlCol="0" anchor="t"/>
          <a:lstStyle/>
          <a:p>
            <a:pPr algn="l" rtl="0">
              <a:lnSpc>
                <a:spcPct val="100000"/>
              </a:lnSpc>
            </a:pPr>
            <a:r>
              <a:rPr lang="nl-NL" sz="2800" b="1" cap="none" spc="0" dirty="0">
                <a:solidFill>
                  <a:srgbClr val="E6332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Sheet Metal	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BD6D550-7AD3-07D5-7FEC-9D899918090A}"/>
              </a:ext>
            </a:extLst>
          </p:cNvPr>
          <p:cNvSpPr txBox="1">
            <a:spLocks/>
          </p:cNvSpPr>
          <p:nvPr/>
        </p:nvSpPr>
        <p:spPr>
          <a:xfrm>
            <a:off x="1216928" y="3162299"/>
            <a:ext cx="5298171" cy="22905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400" b="1" spc="-150" dirty="0"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Form features</a:t>
            </a:r>
          </a:p>
        </p:txBody>
      </p:sp>
    </p:spTree>
    <p:extLst>
      <p:ext uri="{BB962C8B-B14F-4D97-AF65-F5344CB8AC3E}">
        <p14:creationId xmlns:p14="http://schemas.microsoft.com/office/powerpoint/2010/main" val="3658862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102234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912841-76F1-70A5-8CBD-27BA3EC75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9A02BD9-0ACC-171C-1313-9AC4B52DF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EF4C96-3015-3346-C990-CA47D1EDB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82E2462-7448-187C-83B3-F47AD9ADB3CB}"/>
              </a:ext>
            </a:extLst>
          </p:cNvPr>
          <p:cNvSpPr txBox="1">
            <a:spLocks/>
          </p:cNvSpPr>
          <p:nvPr/>
        </p:nvSpPr>
        <p:spPr>
          <a:xfrm>
            <a:off x="1216929" y="1175707"/>
            <a:ext cx="5037821" cy="11387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2800" b="1" cap="none" spc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Form Features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C362BF7-A2FF-B707-2559-5187622744EB}"/>
              </a:ext>
            </a:extLst>
          </p:cNvPr>
          <p:cNvSpPr txBox="1">
            <a:spLocks/>
          </p:cNvSpPr>
          <p:nvPr/>
        </p:nvSpPr>
        <p:spPr>
          <a:xfrm>
            <a:off x="1165274" y="1796489"/>
            <a:ext cx="4672143" cy="43325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Bibliotheek features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Forming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tools (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sldprt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sldftp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Cut-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extrud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sldlfp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29EF900-B565-61DF-ACA3-4AD813E740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655" y="3680123"/>
            <a:ext cx="3314286" cy="258095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89BCBDC-5901-673E-090F-612057EC01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6911" y="2641968"/>
            <a:ext cx="3666667" cy="382857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D97BB18-88AA-304A-3D03-CA2CF974F8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3054" y="1059545"/>
            <a:ext cx="2180952" cy="280952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4F80135-B5A4-09C3-3E3D-009F19FB62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3054" y="4056517"/>
            <a:ext cx="2704762" cy="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59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EEAB56D-E3D3-242F-79BB-5B8F72B01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0F018A4-7A32-F07A-9B25-35816853B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8FE841B-84C2-8672-39E7-F72F97208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8EB60020-554A-879C-E8B8-6635AA9F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927" y="2631568"/>
            <a:ext cx="5035824" cy="530731"/>
          </a:xfrm>
        </p:spPr>
        <p:txBody>
          <a:bodyPr rtlCol="0" anchor="t"/>
          <a:lstStyle/>
          <a:p>
            <a:pPr algn="l" rtl="0">
              <a:lnSpc>
                <a:spcPct val="100000"/>
              </a:lnSpc>
            </a:pPr>
            <a:r>
              <a:rPr lang="nl-NL" sz="2800" b="1" cap="none" spc="0" dirty="0">
                <a:solidFill>
                  <a:srgbClr val="E6332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Sheet Metal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BD6D550-7AD3-07D5-7FEC-9D899918090A}"/>
              </a:ext>
            </a:extLst>
          </p:cNvPr>
          <p:cNvSpPr txBox="1">
            <a:spLocks/>
          </p:cNvSpPr>
          <p:nvPr/>
        </p:nvSpPr>
        <p:spPr>
          <a:xfrm>
            <a:off x="1216929" y="3162299"/>
            <a:ext cx="5037822" cy="22905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400" b="1" spc="-150" dirty="0"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Import</a:t>
            </a:r>
          </a:p>
        </p:txBody>
      </p:sp>
    </p:spTree>
    <p:extLst>
      <p:ext uri="{BB962C8B-B14F-4D97-AF65-F5344CB8AC3E}">
        <p14:creationId xmlns:p14="http://schemas.microsoft.com/office/powerpoint/2010/main" val="2449323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102234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912841-76F1-70A5-8CBD-27BA3EC75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9A02BD9-0ACC-171C-1313-9AC4B52DF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EF4C96-3015-3346-C990-CA47D1EDB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82E2462-7448-187C-83B3-F47AD9ADB3CB}"/>
              </a:ext>
            </a:extLst>
          </p:cNvPr>
          <p:cNvSpPr txBox="1">
            <a:spLocks/>
          </p:cNvSpPr>
          <p:nvPr/>
        </p:nvSpPr>
        <p:spPr>
          <a:xfrm>
            <a:off x="734854" y="1314426"/>
            <a:ext cx="5037821" cy="7153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2800" b="1" cap="none" spc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Import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C362BF7-A2FF-B707-2559-5187622744EB}"/>
              </a:ext>
            </a:extLst>
          </p:cNvPr>
          <p:cNvSpPr txBox="1">
            <a:spLocks/>
          </p:cNvSpPr>
          <p:nvPr/>
        </p:nvSpPr>
        <p:spPr>
          <a:xfrm>
            <a:off x="734853" y="2029748"/>
            <a:ext cx="5037821" cy="41717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bends</a:t>
            </a:r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Convert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sheet metal</a:t>
            </a:r>
          </a:p>
          <a:p>
            <a:pPr algn="l"/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Surfaces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69DF948-4415-A457-2F8D-48915FEFA4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6338" y="1192733"/>
            <a:ext cx="7476190" cy="396190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0BE37439-DF1A-86C1-CC95-A39158E1CF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5272" y="1503858"/>
            <a:ext cx="7971874" cy="44659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161880C-6D02-7B19-2FAC-BDC63E9FC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2661" y="1819677"/>
            <a:ext cx="7866478" cy="463166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4949767-B8BD-974C-3BE5-AF80370AF0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5907" y="2569280"/>
            <a:ext cx="7859411" cy="390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0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EEAB56D-E3D3-242F-79BB-5B8F72B01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0F018A4-7A32-F07A-9B25-35816853B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8FE841B-84C2-8672-39E7-F72F97208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8EB60020-554A-879C-E8B8-6635AA9F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927" y="2631568"/>
            <a:ext cx="5035824" cy="530731"/>
          </a:xfrm>
        </p:spPr>
        <p:txBody>
          <a:bodyPr rtlCol="0" anchor="t"/>
          <a:lstStyle/>
          <a:p>
            <a:pPr algn="l" rtl="0">
              <a:lnSpc>
                <a:spcPct val="100000"/>
              </a:lnSpc>
            </a:pPr>
            <a:r>
              <a:rPr lang="nl-NL" sz="2800" b="1" cap="none" spc="0" dirty="0">
                <a:solidFill>
                  <a:srgbClr val="E6332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Sheet Metal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BD6D550-7AD3-07D5-7FEC-9D899918090A}"/>
              </a:ext>
            </a:extLst>
          </p:cNvPr>
          <p:cNvSpPr txBox="1">
            <a:spLocks/>
          </p:cNvSpPr>
          <p:nvPr/>
        </p:nvSpPr>
        <p:spPr>
          <a:xfrm>
            <a:off x="1216928" y="3162299"/>
            <a:ext cx="7026959" cy="22905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400" b="1" spc="-150" dirty="0"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Advanced </a:t>
            </a:r>
          </a:p>
          <a:p>
            <a:pPr algn="l">
              <a:lnSpc>
                <a:spcPct val="100000"/>
              </a:lnSpc>
            </a:pPr>
            <a:r>
              <a:rPr lang="nl-NL" sz="4400" b="1" spc="-150" dirty="0"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610443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102234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912841-76F1-70A5-8CBD-27BA3EC75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9A02BD9-0ACC-171C-1313-9AC4B52DF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EF4C96-3015-3346-C990-CA47D1EDB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82E2462-7448-187C-83B3-F47AD9ADB3CB}"/>
              </a:ext>
            </a:extLst>
          </p:cNvPr>
          <p:cNvSpPr txBox="1">
            <a:spLocks/>
          </p:cNvSpPr>
          <p:nvPr/>
        </p:nvSpPr>
        <p:spPr>
          <a:xfrm>
            <a:off x="489510" y="1175707"/>
            <a:ext cx="5037821" cy="11387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2800" b="1" cap="none" spc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Advanced Features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C362BF7-A2FF-B707-2559-5187622744EB}"/>
              </a:ext>
            </a:extLst>
          </p:cNvPr>
          <p:cNvSpPr txBox="1">
            <a:spLocks/>
          </p:cNvSpPr>
          <p:nvPr/>
        </p:nvSpPr>
        <p:spPr>
          <a:xfrm>
            <a:off x="479425" y="2171700"/>
            <a:ext cx="5037821" cy="4300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u="sng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Multi body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Lofts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Sketched</a:t>
            </a: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bend</a:t>
            </a:r>
            <a:endParaRPr lang="nl-NL" sz="1400" b="1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Unfold</a:t>
            </a: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fold</a:t>
            </a:r>
            <a:endParaRPr lang="nl-NL" sz="1400" b="1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line font tekst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Sheetmetal</a:t>
            </a: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Helix spiraal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Tab slot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BD008B9-5711-57D2-5CE3-225EE2B4EA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2225" y="1560249"/>
            <a:ext cx="6079751" cy="464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27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102234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912841-76F1-70A5-8CBD-27BA3EC75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9A02BD9-0ACC-171C-1313-9AC4B52DF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EF4C96-3015-3346-C990-CA47D1EDB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82E2462-7448-187C-83B3-F47AD9ADB3CB}"/>
              </a:ext>
            </a:extLst>
          </p:cNvPr>
          <p:cNvSpPr txBox="1">
            <a:spLocks/>
          </p:cNvSpPr>
          <p:nvPr/>
        </p:nvSpPr>
        <p:spPr>
          <a:xfrm>
            <a:off x="489510" y="1175707"/>
            <a:ext cx="5037821" cy="11387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2800" b="1" cap="none" spc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Advanced Features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C362BF7-A2FF-B707-2559-5187622744EB}"/>
              </a:ext>
            </a:extLst>
          </p:cNvPr>
          <p:cNvSpPr txBox="1">
            <a:spLocks/>
          </p:cNvSpPr>
          <p:nvPr/>
        </p:nvSpPr>
        <p:spPr>
          <a:xfrm>
            <a:off x="479425" y="2171700"/>
            <a:ext cx="5037821" cy="4300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Multi body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u="sng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Lofts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Sketched</a:t>
            </a: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bend</a:t>
            </a:r>
            <a:endParaRPr lang="nl-NL" sz="1400" b="1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Unfold</a:t>
            </a: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fold</a:t>
            </a:r>
            <a:endParaRPr lang="nl-NL" sz="1400" b="1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line font tekst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Sheetmetal</a:t>
            </a: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Helix spiraal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Tab slot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79CDB74-084C-CC12-3E56-3BC779F41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1605" y="3481618"/>
            <a:ext cx="5191452" cy="311380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9AAFB6C-CE79-17BB-3A83-601FF0F9B7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6996" y="1745060"/>
            <a:ext cx="2410030" cy="147859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D8FA294-8E9F-5DBA-80E2-4E2D091F9B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5143" y="1409810"/>
            <a:ext cx="2633234" cy="215479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31C2FFF-3164-54A5-73E0-093027481E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5143" y="3804291"/>
            <a:ext cx="2731657" cy="254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53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EEAB56D-E3D3-242F-79BB-5B8F72B01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0F018A4-7A32-F07A-9B25-35816853B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8FE841B-84C2-8672-39E7-F72F97208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8EB60020-554A-879C-E8B8-6635AA9F1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927" y="2631568"/>
            <a:ext cx="5035824" cy="530731"/>
          </a:xfrm>
        </p:spPr>
        <p:txBody>
          <a:bodyPr rtlCol="0" anchor="t"/>
          <a:lstStyle/>
          <a:p>
            <a:pPr algn="l" rtl="0">
              <a:lnSpc>
                <a:spcPct val="100000"/>
              </a:lnSpc>
            </a:pPr>
            <a:r>
              <a:rPr lang="nl-NL" sz="2800" b="1" cap="none" spc="0" dirty="0">
                <a:solidFill>
                  <a:srgbClr val="E6332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SOLIDWORKS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BD6D550-7AD3-07D5-7FEC-9D899918090A}"/>
              </a:ext>
            </a:extLst>
          </p:cNvPr>
          <p:cNvSpPr txBox="1">
            <a:spLocks/>
          </p:cNvSpPr>
          <p:nvPr/>
        </p:nvSpPr>
        <p:spPr>
          <a:xfrm>
            <a:off x="1216929" y="3162299"/>
            <a:ext cx="5037822" cy="22905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400" b="1" spc="-150" dirty="0"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SHEET METAL</a:t>
            </a:r>
          </a:p>
          <a:p>
            <a:pPr algn="l">
              <a:lnSpc>
                <a:spcPct val="100000"/>
              </a:lnSpc>
            </a:pPr>
            <a:r>
              <a:rPr lang="nl-NL" sz="4400" b="1" spc="-150" dirty="0"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TIPS&amp;TRICKS</a:t>
            </a:r>
          </a:p>
        </p:txBody>
      </p:sp>
    </p:spTree>
    <p:extLst>
      <p:ext uri="{BB962C8B-B14F-4D97-AF65-F5344CB8AC3E}">
        <p14:creationId xmlns:p14="http://schemas.microsoft.com/office/powerpoint/2010/main" val="845985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102234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912841-76F1-70A5-8CBD-27BA3EC75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9A02BD9-0ACC-171C-1313-9AC4B52DF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EF4C96-3015-3346-C990-CA47D1EDB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82E2462-7448-187C-83B3-F47AD9ADB3CB}"/>
              </a:ext>
            </a:extLst>
          </p:cNvPr>
          <p:cNvSpPr txBox="1">
            <a:spLocks/>
          </p:cNvSpPr>
          <p:nvPr/>
        </p:nvSpPr>
        <p:spPr>
          <a:xfrm>
            <a:off x="489510" y="1175707"/>
            <a:ext cx="5037821" cy="11387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2800" b="1" cap="none" spc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Advanced Features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C362BF7-A2FF-B707-2559-5187622744EB}"/>
              </a:ext>
            </a:extLst>
          </p:cNvPr>
          <p:cNvSpPr txBox="1">
            <a:spLocks/>
          </p:cNvSpPr>
          <p:nvPr/>
        </p:nvSpPr>
        <p:spPr>
          <a:xfrm>
            <a:off x="479425" y="2171700"/>
            <a:ext cx="5037821" cy="4300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Multi body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Lofts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u="sng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Sketched</a:t>
            </a:r>
            <a:r>
              <a:rPr lang="nl-NL" sz="1400" b="1" u="sng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400" b="1" u="sng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bend</a:t>
            </a:r>
            <a:endParaRPr lang="nl-NL" sz="1400" b="1" u="sng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u="sng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Unfold</a:t>
            </a:r>
            <a:r>
              <a:rPr lang="nl-NL" sz="1400" b="1" u="sng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nl-NL" sz="1400" b="1" u="sng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fold</a:t>
            </a:r>
            <a:endParaRPr lang="nl-NL" sz="1400" b="1" u="sng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line font tekst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Sheetmetal</a:t>
            </a: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Helix spiraal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Tab slot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8871FD3-A153-72AF-14FA-8BB529DCA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9454" y="1430972"/>
            <a:ext cx="4203121" cy="223509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AE264B3-D5F9-7E81-544B-61B0903D83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2352" y="2748437"/>
            <a:ext cx="3969957" cy="362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92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102234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912841-76F1-70A5-8CBD-27BA3EC75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9A02BD9-0ACC-171C-1313-9AC4B52DF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EF4C96-3015-3346-C990-CA47D1EDB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82E2462-7448-187C-83B3-F47AD9ADB3CB}"/>
              </a:ext>
            </a:extLst>
          </p:cNvPr>
          <p:cNvSpPr txBox="1">
            <a:spLocks/>
          </p:cNvSpPr>
          <p:nvPr/>
        </p:nvSpPr>
        <p:spPr>
          <a:xfrm>
            <a:off x="489510" y="1175707"/>
            <a:ext cx="5037821" cy="11387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2800" b="1" cap="none" spc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Advanced Features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C362BF7-A2FF-B707-2559-5187622744EB}"/>
              </a:ext>
            </a:extLst>
          </p:cNvPr>
          <p:cNvSpPr txBox="1">
            <a:spLocks/>
          </p:cNvSpPr>
          <p:nvPr/>
        </p:nvSpPr>
        <p:spPr>
          <a:xfrm>
            <a:off x="479425" y="2171700"/>
            <a:ext cx="5037821" cy="4300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Multi body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Lofts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Sketched</a:t>
            </a: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bend</a:t>
            </a:r>
            <a:endParaRPr lang="nl-NL" sz="1400" b="1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Unfold</a:t>
            </a: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fold</a:t>
            </a:r>
            <a:endParaRPr lang="nl-NL" sz="1400" b="1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u="sng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line font tekst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u="sng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Sheetmetal</a:t>
            </a:r>
            <a:r>
              <a:rPr lang="nl-NL" sz="1400" b="1" u="sng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Tab slot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1A27C6B-1A64-5CAE-4BFB-BF76BF93C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1332" y="1896285"/>
            <a:ext cx="6343169" cy="264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7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102234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912841-76F1-70A5-8CBD-27BA3EC75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9A02BD9-0ACC-171C-1313-9AC4B52DF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EF4C96-3015-3346-C990-CA47D1EDB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82E2462-7448-187C-83B3-F47AD9ADB3CB}"/>
              </a:ext>
            </a:extLst>
          </p:cNvPr>
          <p:cNvSpPr txBox="1">
            <a:spLocks/>
          </p:cNvSpPr>
          <p:nvPr/>
        </p:nvSpPr>
        <p:spPr>
          <a:xfrm>
            <a:off x="489510" y="1175707"/>
            <a:ext cx="5037821" cy="11387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2800" b="1" cap="none" spc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Advanced Features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C362BF7-A2FF-B707-2559-5187622744EB}"/>
              </a:ext>
            </a:extLst>
          </p:cNvPr>
          <p:cNvSpPr txBox="1">
            <a:spLocks/>
          </p:cNvSpPr>
          <p:nvPr/>
        </p:nvSpPr>
        <p:spPr>
          <a:xfrm>
            <a:off x="479425" y="2171700"/>
            <a:ext cx="5037821" cy="43009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Multi body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Lofts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Sketched</a:t>
            </a: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bend</a:t>
            </a:r>
            <a:endParaRPr lang="nl-NL" sz="1400" b="1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Unfold</a:t>
            </a: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fold</a:t>
            </a:r>
            <a:endParaRPr lang="nl-NL" sz="1400" b="1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line font tekst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Sheetmetal</a:t>
            </a: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Helix spiraal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u="sng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Tab slot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3F45A44-ACD8-38E9-30C6-D2FEBEA37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6338" y="1869877"/>
            <a:ext cx="3153957" cy="194696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8A0C991-5671-6358-83A9-1946EACB72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4975" y="1529730"/>
            <a:ext cx="3983443" cy="248183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2C52AEF-784F-D909-9670-6982656379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2328" y="4207218"/>
            <a:ext cx="3527343" cy="208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29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EEAB56D-E3D3-242F-79BB-5B8F72B01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0F018A4-7A32-F07A-9B25-35816853B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8FE841B-84C2-8672-39E7-F72F97208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B29840AD-2165-567C-5F68-17C9FC82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623" y="2723847"/>
            <a:ext cx="5035824" cy="530731"/>
          </a:xfrm>
        </p:spPr>
        <p:txBody>
          <a:bodyPr rtlCol="0" anchor="t"/>
          <a:lstStyle/>
          <a:p>
            <a:pPr rtl="0">
              <a:lnSpc>
                <a:spcPct val="100000"/>
              </a:lnSpc>
            </a:pPr>
            <a:r>
              <a:rPr lang="nl-NL" sz="2800" b="1" cap="none" spc="0" dirty="0">
                <a:solidFill>
                  <a:srgbClr val="E6332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BEDANKT!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A0E173D-EA6F-B1B1-9945-39918CFF2F02}"/>
              </a:ext>
            </a:extLst>
          </p:cNvPr>
          <p:cNvSpPr txBox="1">
            <a:spLocks/>
          </p:cNvSpPr>
          <p:nvPr/>
        </p:nvSpPr>
        <p:spPr>
          <a:xfrm>
            <a:off x="3582625" y="3447525"/>
            <a:ext cx="5037822" cy="22905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3200" b="1" spc="-150" dirty="0"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De volgende sessie begint om 15.10 </a:t>
            </a:r>
            <a:r>
              <a:rPr lang="nl-NL" sz="3200" b="1" cap="none" spc="-150" dirty="0"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uur</a:t>
            </a:r>
            <a:endParaRPr lang="nl-NL" sz="3200" b="1" spc="-150" dirty="0">
              <a:latin typeface="Arial Black" panose="020B0604020202020204" pitchFamily="34" charset="0"/>
              <a:ea typeface="Verdana" panose="020B060403050404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529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tekst&#10;&#10;Automatisch gegenereerde beschrijving">
            <a:extLst>
              <a:ext uri="{FF2B5EF4-FFF2-40B4-BE49-F238E27FC236}">
                <a16:creationId xmlns:a16="http://schemas.microsoft.com/office/drawing/2014/main" id="{4C4A7FF7-5DC2-C53C-305D-758A07FFE6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76" t="5649" r="24352" b="28472"/>
          <a:stretch/>
        </p:blipFill>
        <p:spPr>
          <a:xfrm flipH="1">
            <a:off x="8534925" y="981075"/>
            <a:ext cx="4209525" cy="5876925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628D17F-5867-F4BB-B850-DF936BF7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75" y="1073619"/>
            <a:ext cx="6729152" cy="530731"/>
          </a:xfrm>
        </p:spPr>
        <p:txBody>
          <a:bodyPr rtlCol="0" anchor="t"/>
          <a:lstStyle/>
          <a:p>
            <a:pPr algn="l" rtl="0">
              <a:lnSpc>
                <a:spcPct val="100000"/>
              </a:lnSpc>
            </a:pPr>
            <a:r>
              <a:rPr lang="nl-NL" sz="2800" b="1" cap="none" spc="0" dirty="0">
                <a:solidFill>
                  <a:srgbClr val="E6332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SOLIDWORKS </a:t>
            </a:r>
            <a:r>
              <a:rPr lang="nl-NL" sz="2800" b="1" cap="none" spc="0" dirty="0" err="1">
                <a:solidFill>
                  <a:srgbClr val="E6332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Eindejaarspromo</a:t>
            </a:r>
            <a:r>
              <a:rPr lang="nl-NL" sz="2800" b="1" cap="none" spc="0" dirty="0">
                <a:solidFill>
                  <a:srgbClr val="E6332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9ABAF4C-B8A9-BD26-730C-8F5919046B43}"/>
              </a:ext>
            </a:extLst>
          </p:cNvPr>
          <p:cNvSpPr txBox="1">
            <a:spLocks/>
          </p:cNvSpPr>
          <p:nvPr/>
        </p:nvSpPr>
        <p:spPr>
          <a:xfrm>
            <a:off x="220175" y="1782653"/>
            <a:ext cx="8333275" cy="48127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3400" b="1" cap="none" spc="0" dirty="0">
                <a:solidFill>
                  <a:srgbClr val="0069B4"/>
                </a:solidFill>
                <a:latin typeface="+mn-lt"/>
                <a:ea typeface="Verdana" panose="020B0604030504040204" pitchFamily="34" charset="0"/>
                <a:cs typeface="Arial Black" panose="020B0604020202020204" pitchFamily="34" charset="0"/>
              </a:rPr>
              <a:t>Premium licentie voor de prijs van Standard</a:t>
            </a:r>
          </a:p>
          <a:p>
            <a:pPr algn="l">
              <a:lnSpc>
                <a:spcPct val="100000"/>
              </a:lnSpc>
            </a:pPr>
            <a:endParaRPr lang="nl-NL" sz="3200" b="1" cap="none" spc="0" dirty="0">
              <a:solidFill>
                <a:srgbClr val="0069B4"/>
              </a:solidFill>
              <a:latin typeface="+mn-lt"/>
              <a:ea typeface="Verdana" panose="020B0604030504040204" pitchFamily="34" charset="0"/>
              <a:cs typeface="Arial Black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nl-NL" sz="3200" b="1" cap="none" spc="0" dirty="0">
                <a:solidFill>
                  <a:srgbClr val="0069B4"/>
                </a:solidFill>
                <a:latin typeface="+mn-lt"/>
                <a:ea typeface="Verdana" panose="020B0604030504040204" pitchFamily="34" charset="0"/>
                <a:cs typeface="Arial Black" panose="020B0604020202020204" pitchFamily="34" charset="0"/>
              </a:rPr>
              <a:t>Optioneel Aanvullend Voordeel: </a:t>
            </a:r>
          </a:p>
          <a:p>
            <a:pPr algn="l">
              <a:lnSpc>
                <a:spcPct val="100000"/>
              </a:lnSpc>
            </a:pPr>
            <a:r>
              <a:rPr lang="nl-NL" sz="3200" b="1" cap="none" spc="0" dirty="0">
                <a:solidFill>
                  <a:srgbClr val="0069B4"/>
                </a:solidFill>
                <a:latin typeface="+mn-lt"/>
                <a:ea typeface="Verdana" panose="020B0604030504040204" pitchFamily="34" charset="0"/>
                <a:cs typeface="Arial Black" panose="020B0604020202020204" pitchFamily="34" charset="0"/>
              </a:rPr>
              <a:t>+3 jaar onderhoud (updates/helpdesk) ineens</a:t>
            </a:r>
          </a:p>
          <a:p>
            <a:pPr algn="l">
              <a:lnSpc>
                <a:spcPct val="100000"/>
              </a:lnSpc>
            </a:pPr>
            <a:endParaRPr lang="nl-NL" sz="3200" b="1" cap="none" spc="0" dirty="0">
              <a:solidFill>
                <a:srgbClr val="0069B4"/>
              </a:solidFill>
              <a:latin typeface="+mn-lt"/>
              <a:ea typeface="Verdana" panose="020B0604030504040204" pitchFamily="34" charset="0"/>
              <a:cs typeface="Arial Black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nl-NL" sz="3200" b="1" cap="none" spc="0" dirty="0">
                <a:solidFill>
                  <a:srgbClr val="0069B4"/>
                </a:solidFill>
                <a:latin typeface="+mn-lt"/>
                <a:ea typeface="Verdana" panose="020B0604030504040204" pitchFamily="34" charset="0"/>
                <a:cs typeface="Arial Black" panose="020B0604020202020204" pitchFamily="34" charset="0"/>
              </a:rPr>
              <a:t>Vraag je accountmanager naar de voorwaarden!</a:t>
            </a:r>
          </a:p>
          <a:p>
            <a:pPr algn="l">
              <a:lnSpc>
                <a:spcPct val="100000"/>
              </a:lnSpc>
            </a:pPr>
            <a:r>
              <a:rPr lang="nl-NL" sz="3200" b="1" cap="none" spc="0" dirty="0">
                <a:solidFill>
                  <a:srgbClr val="0069B4"/>
                </a:solidFill>
                <a:latin typeface="+mn-lt"/>
                <a:ea typeface="Verdana" panose="020B0604030504040204" pitchFamily="34" charset="0"/>
                <a:cs typeface="Arial Black" panose="020B0604020202020204" pitchFamily="34" charset="0"/>
              </a:rPr>
              <a:t>Of mail: info@designsolutions.nl / .</a:t>
            </a:r>
            <a:r>
              <a:rPr lang="nl-NL" sz="3200" b="1" cap="none" spc="0" dirty="0" err="1">
                <a:solidFill>
                  <a:srgbClr val="0069B4"/>
                </a:solidFill>
                <a:latin typeface="+mn-lt"/>
                <a:ea typeface="Verdana" panose="020B0604030504040204" pitchFamily="34" charset="0"/>
                <a:cs typeface="Arial Black" panose="020B0604020202020204" pitchFamily="34" charset="0"/>
              </a:rPr>
              <a:t>be</a:t>
            </a:r>
            <a:endParaRPr lang="nl-NL" sz="3200" b="1" cap="none" spc="0" dirty="0">
              <a:solidFill>
                <a:srgbClr val="0069B4"/>
              </a:solidFill>
              <a:latin typeface="+mn-lt"/>
              <a:ea typeface="Verdana" panose="020B0604030504040204" pitchFamily="34" charset="0"/>
              <a:cs typeface="Arial Black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nl-NL" sz="3200" b="1" cap="none" spc="0" dirty="0">
              <a:solidFill>
                <a:srgbClr val="0069B4"/>
              </a:solidFill>
              <a:latin typeface="+mn-lt"/>
              <a:ea typeface="Verdana" panose="020B0604030504040204" pitchFamily="34" charset="0"/>
              <a:cs typeface="Arial Black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nl-NL" sz="3200" b="1" spc="0" dirty="0">
              <a:solidFill>
                <a:srgbClr val="0069B4"/>
              </a:solidFill>
              <a:latin typeface="Arial Black" panose="020B0604020202020204" pitchFamily="34" charset="0"/>
              <a:ea typeface="Verdana" panose="020B0604030504040204" pitchFamily="34" charset="0"/>
              <a:cs typeface="Arial Black" panose="020B060402020202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0214B5C-5855-BF99-3C36-A2199F56BB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099982" y="387461"/>
            <a:ext cx="1501993" cy="26323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C23F40C-C934-DA6D-AE35-6E8AAFB458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9511" y="262579"/>
            <a:ext cx="2606825" cy="530731"/>
          </a:xfrm>
          <a:prstGeom prst="rect">
            <a:avLst/>
          </a:prstGeom>
        </p:spPr>
      </p:pic>
      <p:pic>
        <p:nvPicPr>
          <p:cNvPr id="12" name="Afbeelding 11" descr="Afbeelding met tekst, tafelgerei, bord, serviesgoed&#10;&#10;Automatisch gegenereerde beschrijving">
            <a:extLst>
              <a:ext uri="{FF2B5EF4-FFF2-40B4-BE49-F238E27FC236}">
                <a16:creationId xmlns:a16="http://schemas.microsoft.com/office/drawing/2014/main" id="{D183390B-2CF2-6DF8-D2DC-E7EB38C44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6505" y="177196"/>
            <a:ext cx="3556747" cy="711883"/>
          </a:xfrm>
          <a:prstGeom prst="rect">
            <a:avLst/>
          </a:prstGeom>
        </p:spPr>
      </p:pic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30289905-EDCB-3437-9B0C-A267B1068B02}"/>
              </a:ext>
            </a:extLst>
          </p:cNvPr>
          <p:cNvCxnSpPr/>
          <p:nvPr/>
        </p:nvCxnSpPr>
        <p:spPr>
          <a:xfrm>
            <a:off x="0" y="98107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194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2628D17F-5867-F4BB-B850-DF936BF7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75" y="1073619"/>
            <a:ext cx="7749366" cy="530731"/>
          </a:xfrm>
        </p:spPr>
        <p:txBody>
          <a:bodyPr rtlCol="0" anchor="t"/>
          <a:lstStyle/>
          <a:p>
            <a:pPr algn="l" rtl="0">
              <a:lnSpc>
                <a:spcPct val="100000"/>
              </a:lnSpc>
            </a:pPr>
            <a:r>
              <a:rPr lang="nl-NL" sz="2800" b="1" cap="none" spc="0" dirty="0">
                <a:solidFill>
                  <a:srgbClr val="E6332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Design Solutions </a:t>
            </a:r>
            <a:r>
              <a:rPr lang="nl-NL" sz="2800" b="1" cap="none" spc="0" dirty="0" err="1">
                <a:solidFill>
                  <a:srgbClr val="E6332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Eindejaarspromo</a:t>
            </a:r>
            <a:r>
              <a:rPr lang="nl-NL" sz="2800" b="1" cap="none" spc="0" dirty="0">
                <a:solidFill>
                  <a:srgbClr val="E6332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9ABAF4C-B8A9-BD26-730C-8F5919046B43}"/>
              </a:ext>
            </a:extLst>
          </p:cNvPr>
          <p:cNvSpPr txBox="1">
            <a:spLocks/>
          </p:cNvSpPr>
          <p:nvPr/>
        </p:nvSpPr>
        <p:spPr>
          <a:xfrm>
            <a:off x="220175" y="1782653"/>
            <a:ext cx="8333275" cy="48127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69B4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Arial Black" panose="020B0604020202020204" pitchFamily="34" charset="0"/>
              </a:rPr>
              <a:t>20% korting op SOLIDWORKS training</a:t>
            </a: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0069B4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Arial Black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0069B4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Arial Black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69B4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Arial Black" panose="020B0604020202020204" pitchFamily="34" charset="0"/>
              </a:rPr>
              <a:t>Boeken vóór 23 december, mag gevolgd worden in 2024 en te combineren met trainingsvoucher (inbegrepen bij onderhoudscontract).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000" b="1" i="0" u="none" strike="noStrike" kern="1200" cap="none" spc="0" normalizeH="0" baseline="0" noProof="0" dirty="0">
              <a:ln>
                <a:noFill/>
              </a:ln>
              <a:solidFill>
                <a:srgbClr val="0069B4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Arial Black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69B4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Arial Black" panose="020B0604020202020204" pitchFamily="34" charset="0"/>
              </a:rPr>
              <a:t>Vraag je accountmanager naar de voorwaarden!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69B4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Arial Black" panose="020B0604020202020204" pitchFamily="34" charset="0"/>
              </a:rPr>
              <a:t>Of mail: info@designsolutions.nl / .</a:t>
            </a:r>
            <a:r>
              <a:rPr kumimoji="0" lang="nl-NL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69B4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Arial Black" panose="020B0604020202020204" pitchFamily="34" charset="0"/>
              </a:rPr>
              <a:t>be</a:t>
            </a:r>
            <a:endParaRPr kumimoji="0" lang="nl-NL" sz="3000" b="1" i="0" u="none" strike="noStrike" kern="1200" cap="none" spc="0" normalizeH="0" baseline="0" noProof="0" dirty="0">
              <a:ln>
                <a:noFill/>
              </a:ln>
              <a:solidFill>
                <a:srgbClr val="0069B4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Arial Black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0069B4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Arial Black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1" i="0" u="none" strike="noStrike" kern="1200" cap="all" spc="0" normalizeH="0" baseline="0" noProof="0" dirty="0">
              <a:ln>
                <a:noFill/>
              </a:ln>
              <a:solidFill>
                <a:srgbClr val="0069B4"/>
              </a:solidFill>
              <a:effectLst/>
              <a:uLnTx/>
              <a:uFillTx/>
              <a:latin typeface="Arial Black" panose="020B0604020202020204" pitchFamily="34" charset="0"/>
              <a:ea typeface="Verdana" panose="020B0604030504040204" pitchFamily="34" charset="0"/>
              <a:cs typeface="Arial Black" panose="020B060402020202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0214B5C-5855-BF99-3C36-A2199F56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99982" y="387461"/>
            <a:ext cx="1501993" cy="26323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C23F40C-C934-DA6D-AE35-6E8AAFB458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9511" y="262579"/>
            <a:ext cx="2606825" cy="530731"/>
          </a:xfrm>
          <a:prstGeom prst="rect">
            <a:avLst/>
          </a:prstGeom>
        </p:spPr>
      </p:pic>
      <p:pic>
        <p:nvPicPr>
          <p:cNvPr id="12" name="Afbeelding 11" descr="Afbeelding met tekst, tafelgerei, bord, serviesgoed&#10;&#10;Automatisch gegenereerde beschrijving">
            <a:extLst>
              <a:ext uri="{FF2B5EF4-FFF2-40B4-BE49-F238E27FC236}">
                <a16:creationId xmlns:a16="http://schemas.microsoft.com/office/drawing/2014/main" id="{D183390B-2CF2-6DF8-D2DC-E7EB38C44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505" y="177196"/>
            <a:ext cx="3556747" cy="711883"/>
          </a:xfrm>
          <a:prstGeom prst="rect">
            <a:avLst/>
          </a:prstGeom>
        </p:spPr>
      </p:pic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30289905-EDCB-3437-9B0C-A267B1068B02}"/>
              </a:ext>
            </a:extLst>
          </p:cNvPr>
          <p:cNvCxnSpPr/>
          <p:nvPr/>
        </p:nvCxnSpPr>
        <p:spPr>
          <a:xfrm>
            <a:off x="0" y="98107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 descr="Afbeelding met tekst, binnen, vloer, muur&#10;&#10;Automatisch gegenereerde beschrijving">
            <a:extLst>
              <a:ext uri="{FF2B5EF4-FFF2-40B4-BE49-F238E27FC236}">
                <a16:creationId xmlns:a16="http://schemas.microsoft.com/office/drawing/2014/main" id="{4B421CF2-86F2-D3A7-4893-E507B11A57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813" t="307" r="24844"/>
          <a:stretch/>
        </p:blipFill>
        <p:spPr>
          <a:xfrm>
            <a:off x="8782050" y="981075"/>
            <a:ext cx="3409950" cy="588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95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BD6D550-7AD3-07D5-7FEC-9D899918090A}"/>
              </a:ext>
            </a:extLst>
          </p:cNvPr>
          <p:cNvSpPr txBox="1">
            <a:spLocks/>
          </p:cNvSpPr>
          <p:nvPr/>
        </p:nvSpPr>
        <p:spPr>
          <a:xfrm>
            <a:off x="180975" y="1219458"/>
            <a:ext cx="11839575" cy="55432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4800" b="1" cap="none" spc="0" dirty="0">
                <a:solidFill>
                  <a:srgbClr val="E6332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Bedankt voor je aandacht</a:t>
            </a:r>
          </a:p>
          <a:p>
            <a:pPr>
              <a:lnSpc>
                <a:spcPct val="100000"/>
              </a:lnSpc>
            </a:pPr>
            <a:r>
              <a:rPr lang="nl-NL" sz="3200" b="1" cap="none" spc="0" dirty="0">
                <a:solidFill>
                  <a:srgbClr val="0069B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Break-out sessies ronde 2 om 16u10:</a:t>
            </a:r>
          </a:p>
          <a:p>
            <a:pPr algn="l">
              <a:lnSpc>
                <a:spcPts val="3400"/>
              </a:lnSpc>
              <a:spcBef>
                <a:spcPts val="600"/>
              </a:spcBef>
            </a:pPr>
            <a:endParaRPr lang="nl-NL" sz="2800" b="1" cap="none" spc="0" dirty="0">
              <a:solidFill>
                <a:srgbClr val="0069B4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3900"/>
              </a:lnSpc>
              <a:spcBef>
                <a:spcPts val="600"/>
              </a:spcBef>
            </a:pPr>
            <a:r>
              <a:rPr lang="nl-NL" sz="2800" cap="none" spc="0" dirty="0">
                <a:solidFill>
                  <a:srgbClr val="0069B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Tips &amp; Tricks Performance Large Assembly 		Einstein (auditorium)</a:t>
            </a:r>
          </a:p>
          <a:p>
            <a:pPr algn="l">
              <a:lnSpc>
                <a:spcPts val="3900"/>
              </a:lnSpc>
              <a:spcBef>
                <a:spcPts val="600"/>
              </a:spcBef>
            </a:pPr>
            <a:r>
              <a:rPr lang="nl-NL" sz="2800" cap="none" spc="0" dirty="0" err="1">
                <a:solidFill>
                  <a:srgbClr val="0069B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Configure</a:t>
            </a:r>
            <a:r>
              <a:rPr lang="nl-NL" sz="2800" cap="none" spc="0" dirty="0">
                <a:solidFill>
                  <a:srgbClr val="0069B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Price Quote met </a:t>
            </a:r>
            <a:r>
              <a:rPr lang="nl-NL" sz="2800" cap="none" spc="0" dirty="0" err="1">
                <a:solidFill>
                  <a:srgbClr val="0069B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DriveWorks</a:t>
            </a:r>
            <a:r>
              <a:rPr lang="nl-NL" sz="2800" cap="none" spc="0" dirty="0">
                <a:solidFill>
                  <a:srgbClr val="0069B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(EN)		</a:t>
            </a:r>
            <a:r>
              <a:rPr lang="nl-NL" sz="2800" cap="none" spc="0" dirty="0" err="1">
                <a:solidFill>
                  <a:srgbClr val="0069B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Debye</a:t>
            </a:r>
            <a:endParaRPr lang="nl-NL" sz="2800" cap="none" spc="0" dirty="0">
              <a:solidFill>
                <a:srgbClr val="0069B4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3900"/>
              </a:lnSpc>
              <a:spcBef>
                <a:spcPts val="600"/>
              </a:spcBef>
            </a:pPr>
            <a:r>
              <a:rPr lang="nl-NL" sz="2800" cap="none" spc="0" dirty="0">
                <a:solidFill>
                  <a:srgbClr val="0069B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Simulatie in de </a:t>
            </a:r>
            <a:r>
              <a:rPr lang="nl-NL" sz="2800" cap="none" spc="0" dirty="0" err="1">
                <a:solidFill>
                  <a:srgbClr val="0069B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cloud</a:t>
            </a:r>
            <a:r>
              <a:rPr lang="nl-NL" sz="2800" cap="none" spc="0" dirty="0">
                <a:solidFill>
                  <a:srgbClr val="0069B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en werk rustig verder		Lorentz</a:t>
            </a:r>
          </a:p>
          <a:p>
            <a:pPr algn="l">
              <a:lnSpc>
                <a:spcPts val="3900"/>
              </a:lnSpc>
              <a:spcBef>
                <a:spcPts val="600"/>
              </a:spcBef>
            </a:pPr>
            <a:r>
              <a:rPr lang="nl-NL" sz="2800" cap="none" spc="0" dirty="0">
                <a:solidFill>
                  <a:srgbClr val="0069B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Waarom de </a:t>
            </a:r>
            <a:r>
              <a:rPr lang="nl-NL" sz="2800" cap="none" spc="0" dirty="0" err="1">
                <a:solidFill>
                  <a:srgbClr val="0069B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Fuse</a:t>
            </a:r>
            <a:r>
              <a:rPr lang="nl-NL" sz="2800" cap="none" spc="0" dirty="0">
                <a:solidFill>
                  <a:srgbClr val="0069B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1 3D-printer het verschil maakt	Zeeman</a:t>
            </a:r>
          </a:p>
          <a:p>
            <a:pPr algn="l">
              <a:lnSpc>
                <a:spcPts val="3900"/>
              </a:lnSpc>
              <a:spcBef>
                <a:spcPts val="600"/>
              </a:spcBef>
            </a:pPr>
            <a:r>
              <a:rPr lang="nl-NL" sz="2800" cap="none" spc="0" dirty="0">
                <a:solidFill>
                  <a:srgbClr val="0069B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Product </a:t>
            </a:r>
            <a:r>
              <a:rPr lang="nl-NL" sz="2800" cap="none" spc="0" dirty="0" err="1">
                <a:solidFill>
                  <a:srgbClr val="0069B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Lifecycle</a:t>
            </a:r>
            <a:r>
              <a:rPr lang="nl-NL" sz="2800" cap="none" spc="0" dirty="0">
                <a:solidFill>
                  <a:srgbClr val="0069B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Management met 3DExperience	Ernst (1</a:t>
            </a:r>
            <a:r>
              <a:rPr lang="nl-NL" sz="2800" cap="none" spc="0" baseline="30000" dirty="0">
                <a:solidFill>
                  <a:srgbClr val="0069B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</a:t>
            </a:r>
            <a:r>
              <a:rPr lang="nl-NL" sz="2800" cap="none" spc="0" dirty="0">
                <a:solidFill>
                  <a:srgbClr val="0069B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nl-NL" sz="2800" cap="none" spc="0" dirty="0" err="1">
                <a:solidFill>
                  <a:srgbClr val="0069B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verd</a:t>
            </a:r>
            <a:r>
              <a:rPr lang="nl-NL" sz="2800" cap="none" spc="0" dirty="0">
                <a:solidFill>
                  <a:srgbClr val="0069B4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.)</a:t>
            </a:r>
            <a:endParaRPr lang="nl-NL" sz="3200" cap="none" spc="0" dirty="0">
              <a:solidFill>
                <a:srgbClr val="0069B4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nl-NL" sz="3200" b="1" cap="none" spc="0" dirty="0">
              <a:solidFill>
                <a:srgbClr val="E63329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722D9B9-93F2-5463-B05F-B0C40F67B3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99982" y="387461"/>
            <a:ext cx="1501993" cy="26323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4016C60-882F-0DFB-7FD4-7E157F620D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9511" y="262579"/>
            <a:ext cx="2606825" cy="530731"/>
          </a:xfrm>
          <a:prstGeom prst="rect">
            <a:avLst/>
          </a:prstGeom>
        </p:spPr>
      </p:pic>
      <p:pic>
        <p:nvPicPr>
          <p:cNvPr id="9" name="Afbeelding 8" descr="Afbeelding met tekst, tafelgerei, bord, serviesgoed&#10;&#10;Automatisch gegenereerde beschrijving">
            <a:extLst>
              <a:ext uri="{FF2B5EF4-FFF2-40B4-BE49-F238E27FC236}">
                <a16:creationId xmlns:a16="http://schemas.microsoft.com/office/drawing/2014/main" id="{9069762E-7AC9-1FC7-E5B1-7C4E6476D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505" y="177196"/>
            <a:ext cx="3556747" cy="711883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7440BB9A-C889-E7AB-5B9F-9856CD8DB0DB}"/>
              </a:ext>
            </a:extLst>
          </p:cNvPr>
          <p:cNvCxnSpPr/>
          <p:nvPr/>
        </p:nvCxnSpPr>
        <p:spPr>
          <a:xfrm>
            <a:off x="0" y="981075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969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102234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912841-76F1-70A5-8CBD-27BA3EC75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9A02BD9-0ACC-171C-1313-9AC4B52DF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EF4C96-3015-3346-C990-CA47D1EDB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82E2462-7448-187C-83B3-F47AD9ADB3CB}"/>
              </a:ext>
            </a:extLst>
          </p:cNvPr>
          <p:cNvSpPr txBox="1">
            <a:spLocks/>
          </p:cNvSpPr>
          <p:nvPr/>
        </p:nvSpPr>
        <p:spPr>
          <a:xfrm>
            <a:off x="344914" y="1175707"/>
            <a:ext cx="5502848" cy="11387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2800" b="1" cap="none" spc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Sheet metal in SOLIDWORKS ?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BA8C8177-1546-B221-862A-FAE52F45A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91" y="3947426"/>
            <a:ext cx="3732148" cy="2895069"/>
          </a:xfrm>
          <a:prstGeom prst="rect">
            <a:avLst/>
          </a:prstGeom>
        </p:spPr>
      </p:pic>
      <p:pic>
        <p:nvPicPr>
          <p:cNvPr id="22" name="Afbeelding 21" descr="Afbeelding met nietmachine&#10;&#10;Automatisch gegenereerde beschrijving">
            <a:extLst>
              <a:ext uri="{FF2B5EF4-FFF2-40B4-BE49-F238E27FC236}">
                <a16:creationId xmlns:a16="http://schemas.microsoft.com/office/drawing/2014/main" id="{A5C0DEDF-88C1-015E-8769-8D37799D75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4335" y="2995270"/>
            <a:ext cx="5146570" cy="3975189"/>
          </a:xfrm>
          <a:prstGeom prst="rect">
            <a:avLst/>
          </a:prstGeom>
        </p:spPr>
      </p:pic>
      <p:pic>
        <p:nvPicPr>
          <p:cNvPr id="20" name="Afbeelding 19" descr="Afbeelding met projector&#10;&#10;Automatisch gegenereerde beschrijving">
            <a:extLst>
              <a:ext uri="{FF2B5EF4-FFF2-40B4-BE49-F238E27FC236}">
                <a16:creationId xmlns:a16="http://schemas.microsoft.com/office/drawing/2014/main" id="{1CFE6A40-A6F5-26B8-0A96-02450570D4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9327" y="1428572"/>
            <a:ext cx="3827165" cy="3827165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147FFC32-8E1B-1ED3-55EA-2F34D402C1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91401" y="1275214"/>
            <a:ext cx="3306573" cy="249830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F776B2A0-26BA-037F-9E0C-D2B9A6FC67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004" y="1724088"/>
            <a:ext cx="2438095" cy="229523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2AEDFFB-88FC-58D6-7FE4-AD101181C9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5059" y="1578935"/>
            <a:ext cx="2244880" cy="185006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D6433E7-FD99-CF67-FA0F-2FB4925984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77257" y="4752083"/>
            <a:ext cx="2517820" cy="197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31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EEAB56D-E3D3-242F-79BB-5B8F72B01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0F018A4-7A32-F07A-9B25-35816853B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8FE841B-84C2-8672-39E7-F72F97208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2BD6D550-7AD3-07D5-7FEC-9D899918090A}"/>
              </a:ext>
            </a:extLst>
          </p:cNvPr>
          <p:cNvSpPr txBox="1">
            <a:spLocks/>
          </p:cNvSpPr>
          <p:nvPr/>
        </p:nvSpPr>
        <p:spPr>
          <a:xfrm>
            <a:off x="1377192" y="2844131"/>
            <a:ext cx="9437615" cy="22905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4800" b="1" cap="none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Sheet metal </a:t>
            </a:r>
          </a:p>
          <a:p>
            <a:pPr>
              <a:lnSpc>
                <a:spcPct val="100000"/>
              </a:lnSpc>
            </a:pPr>
            <a:r>
              <a:rPr lang="nl-NL" sz="4800" b="1" cap="none" spc="-15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Basis functionaliteit</a:t>
            </a:r>
          </a:p>
        </p:txBody>
      </p:sp>
    </p:spTree>
    <p:extLst>
      <p:ext uri="{BB962C8B-B14F-4D97-AF65-F5344CB8AC3E}">
        <p14:creationId xmlns:p14="http://schemas.microsoft.com/office/powerpoint/2010/main" val="370432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102234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912841-76F1-70A5-8CBD-27BA3EC75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9A02BD9-0ACC-171C-1313-9AC4B52DF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EF4C96-3015-3346-C990-CA47D1EDB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82E2462-7448-187C-83B3-F47AD9ADB3CB}"/>
              </a:ext>
            </a:extLst>
          </p:cNvPr>
          <p:cNvSpPr txBox="1">
            <a:spLocks/>
          </p:cNvSpPr>
          <p:nvPr/>
        </p:nvSpPr>
        <p:spPr>
          <a:xfrm>
            <a:off x="1220891" y="1253948"/>
            <a:ext cx="5037821" cy="629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2800" b="1" cap="none" spc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Sheet metal feature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C362BF7-A2FF-B707-2559-5187622744EB}"/>
              </a:ext>
            </a:extLst>
          </p:cNvPr>
          <p:cNvSpPr txBox="1">
            <a:spLocks/>
          </p:cNvSpPr>
          <p:nvPr/>
        </p:nvSpPr>
        <p:spPr>
          <a:xfrm>
            <a:off x="1216929" y="1883478"/>
            <a:ext cx="4672143" cy="4821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Bij de opzet van Sheet metal in SOLIDWORKS worden er door SOLIDWORKS extra features toegevoegd aan de featuremanager: “Sheet-Metal” en “Flat-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Pattern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l"/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 het maken van een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sheetmetal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worden daarin de volgende eigenschappen van het part vastgelegd:</a:t>
            </a:r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Gauge</a:t>
            </a: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plaat dikte combineren met vaste beschikbare waarden voor de inwendige buigradius.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Dikte/Richting 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het materiaal/Buigradius </a:t>
            </a:r>
            <a:b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(nieuw in SW2023 is de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symmetric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Correctie factor: 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K-factor / Bend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Deduction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Bend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Allowance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Bend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 </a:t>
            </a:r>
            <a:r>
              <a:rPr lang="nl-NL" sz="1400" b="1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Relief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endParaRPr lang="nl-NL" sz="1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0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nl-NL" sz="1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59C7CB6-0A8C-5A4B-1C2E-DB6ACA635A27}"/>
              </a:ext>
            </a:extLst>
          </p:cNvPr>
          <p:cNvSpPr txBox="1">
            <a:spLocks/>
          </p:cNvSpPr>
          <p:nvPr/>
        </p:nvSpPr>
        <p:spPr>
          <a:xfrm>
            <a:off x="5806767" y="3665127"/>
            <a:ext cx="4672143" cy="3192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+mj-lt"/>
              <a:buAutoNum type="arabicPeriod"/>
            </a:pPr>
            <a:endParaRPr lang="nl-NL" sz="1400" b="1" cap="none" spc="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1CD37AB-A144-93B8-A11F-0BC8B3A9C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8712" y="1536662"/>
            <a:ext cx="5037821" cy="493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73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102234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912841-76F1-70A5-8CBD-27BA3EC75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9A02BD9-0ACC-171C-1313-9AC4B52DF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EF4C96-3015-3346-C990-CA47D1EDB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C362BF7-A2FF-B707-2559-5187622744EB}"/>
              </a:ext>
            </a:extLst>
          </p:cNvPr>
          <p:cNvSpPr txBox="1">
            <a:spLocks/>
          </p:cNvSpPr>
          <p:nvPr/>
        </p:nvSpPr>
        <p:spPr>
          <a:xfrm>
            <a:off x="1170830" y="1367401"/>
            <a:ext cx="4672143" cy="20245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b="1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SHEETMETAL en FLAT-PATTERN</a:t>
            </a:r>
          </a:p>
          <a:p>
            <a:pPr algn="l"/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Als een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sheetmetal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part wordt opgezet als “multiple body” part dan zijn er ook meerdere sheet metal features en flat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patterns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 verschillende opties mogelijk. </a:t>
            </a:r>
          </a:p>
          <a:p>
            <a:pPr algn="l"/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 gedrag wordt gestuurd vanuit de document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 het part.</a:t>
            </a: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1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0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nl-NL" sz="1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59C7CB6-0A8C-5A4B-1C2E-DB6ACA635A27}"/>
              </a:ext>
            </a:extLst>
          </p:cNvPr>
          <p:cNvSpPr txBox="1">
            <a:spLocks/>
          </p:cNvSpPr>
          <p:nvPr/>
        </p:nvSpPr>
        <p:spPr>
          <a:xfrm>
            <a:off x="5806767" y="3665127"/>
            <a:ext cx="4672143" cy="3192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+mj-lt"/>
              <a:buAutoNum type="arabicPeriod"/>
            </a:pPr>
            <a:endParaRPr lang="nl-NL" sz="1400" b="1" cap="none" spc="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323AB4C-83C1-63FC-B692-362EE295D5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9180" y="1453559"/>
            <a:ext cx="6138029" cy="427457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E8514DE-49B9-4D04-0712-A7532E9A20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0830" y="3736974"/>
            <a:ext cx="3418850" cy="210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05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102234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912841-76F1-70A5-8CBD-27BA3EC75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9A02BD9-0ACC-171C-1313-9AC4B52DF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EF4C96-3015-3346-C990-CA47D1EDB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A82E2462-7448-187C-83B3-F47AD9ADB3CB}"/>
              </a:ext>
            </a:extLst>
          </p:cNvPr>
          <p:cNvSpPr txBox="1">
            <a:spLocks/>
          </p:cNvSpPr>
          <p:nvPr/>
        </p:nvSpPr>
        <p:spPr>
          <a:xfrm>
            <a:off x="1220891" y="1253948"/>
            <a:ext cx="5037821" cy="629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2800" b="1" cap="none" spc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Flat </a:t>
            </a:r>
            <a:r>
              <a:rPr lang="nl-NL" sz="2800" b="1" cap="none" spc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Pattern</a:t>
            </a:r>
            <a:r>
              <a:rPr lang="nl-NL" sz="2800" b="1" cap="none" spc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feature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C362BF7-A2FF-B707-2559-5187622744EB}"/>
              </a:ext>
            </a:extLst>
          </p:cNvPr>
          <p:cNvSpPr txBox="1">
            <a:spLocks/>
          </p:cNvSpPr>
          <p:nvPr/>
        </p:nvSpPr>
        <p:spPr>
          <a:xfrm>
            <a:off x="1216929" y="1883478"/>
            <a:ext cx="4672143" cy="4821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Een veel gemist feature is het “Flat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Pattern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Feature”.</a:t>
            </a:r>
          </a:p>
          <a:p>
            <a:pPr algn="l"/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Functies die hier in terugkomen zijn: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faces</a:t>
            </a:r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Simplify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bends</a:t>
            </a:r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slit</a:t>
            </a:r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Grain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Faces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exclude</a:t>
            </a:r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Corner Treatment</a:t>
            </a:r>
          </a:p>
          <a:p>
            <a:pPr lvl="1"/>
            <a:endParaRPr lang="nl-NL" sz="1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0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nl-NL" sz="1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59C7CB6-0A8C-5A4B-1C2E-DB6ACA635A27}"/>
              </a:ext>
            </a:extLst>
          </p:cNvPr>
          <p:cNvSpPr txBox="1">
            <a:spLocks/>
          </p:cNvSpPr>
          <p:nvPr/>
        </p:nvSpPr>
        <p:spPr>
          <a:xfrm>
            <a:off x="5806767" y="3665127"/>
            <a:ext cx="4672143" cy="3192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+mj-lt"/>
              <a:buAutoNum type="arabicPeriod"/>
            </a:pPr>
            <a:endParaRPr lang="nl-NL" sz="1400" b="1" cap="none" spc="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F909420-02A1-6E1E-2997-99997392A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0735" y="1409810"/>
            <a:ext cx="6472654" cy="393827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DBF2A81-8388-4C5C-D2CC-650607C3E1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21" y="4044729"/>
            <a:ext cx="4212768" cy="260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04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102234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912841-76F1-70A5-8CBD-27BA3EC75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9A02BD9-0ACC-171C-1313-9AC4B52DF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EF4C96-3015-3346-C990-CA47D1EDB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C362BF7-A2FF-B707-2559-5187622744EB}"/>
              </a:ext>
            </a:extLst>
          </p:cNvPr>
          <p:cNvSpPr txBox="1">
            <a:spLocks/>
          </p:cNvSpPr>
          <p:nvPr/>
        </p:nvSpPr>
        <p:spPr>
          <a:xfrm>
            <a:off x="1208494" y="2115077"/>
            <a:ext cx="4672143" cy="20245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Als een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sheetmetal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part wordt gebruikt in een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drawing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zal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Solidworks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automatisch ook een extra configuratie aanmaken “flat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pattern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1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00" cap="none" spc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00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nl-NL" sz="1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59C7CB6-0A8C-5A4B-1C2E-DB6ACA635A27}"/>
              </a:ext>
            </a:extLst>
          </p:cNvPr>
          <p:cNvSpPr txBox="1">
            <a:spLocks/>
          </p:cNvSpPr>
          <p:nvPr/>
        </p:nvSpPr>
        <p:spPr>
          <a:xfrm>
            <a:off x="5806767" y="3665127"/>
            <a:ext cx="4672143" cy="3192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+mj-lt"/>
              <a:buAutoNum type="arabicPeriod"/>
            </a:pPr>
            <a:endParaRPr lang="nl-NL" sz="1400" b="1" cap="none" spc="0" dirty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37C832E-1000-8512-5177-A86E987A88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0637" y="1910204"/>
            <a:ext cx="5428571" cy="1800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A9A798D-323F-8BD0-E26E-442C0F8091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0637" y="3986388"/>
            <a:ext cx="5133333" cy="1723810"/>
          </a:xfrm>
          <a:prstGeom prst="rect">
            <a:avLst/>
          </a:prstGeom>
        </p:spPr>
      </p:pic>
      <p:sp>
        <p:nvSpPr>
          <p:cNvPr id="18" name="Titel 1">
            <a:extLst>
              <a:ext uri="{FF2B5EF4-FFF2-40B4-BE49-F238E27FC236}">
                <a16:creationId xmlns:a16="http://schemas.microsoft.com/office/drawing/2014/main" id="{8CE1AD6F-5ECE-266F-FDB2-D4AE8417F37A}"/>
              </a:ext>
            </a:extLst>
          </p:cNvPr>
          <p:cNvSpPr txBox="1">
            <a:spLocks/>
          </p:cNvSpPr>
          <p:nvPr/>
        </p:nvSpPr>
        <p:spPr>
          <a:xfrm>
            <a:off x="1220891" y="1253948"/>
            <a:ext cx="5037821" cy="629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2800" b="1" cap="none" spc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Flat </a:t>
            </a:r>
            <a:r>
              <a:rPr lang="nl-NL" sz="2800" b="1" cap="none" spc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Pattern</a:t>
            </a:r>
            <a:r>
              <a:rPr lang="nl-NL" sz="2800" b="1" cap="none" spc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configuratie</a:t>
            </a:r>
          </a:p>
        </p:txBody>
      </p:sp>
    </p:spTree>
    <p:extLst>
      <p:ext uri="{BB962C8B-B14F-4D97-AF65-F5344CB8AC3E}">
        <p14:creationId xmlns:p14="http://schemas.microsoft.com/office/powerpoint/2010/main" val="930534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AB29DBC-55D3-49D9-BB44-4936739C4B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0" y="0"/>
            <a:ext cx="12192000" cy="102234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912841-76F1-70A5-8CBD-27BA3EC75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981" y="387461"/>
            <a:ext cx="1501995" cy="2632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9A02BD9-0ACC-171C-1313-9AC4B52DF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10" y="262579"/>
            <a:ext cx="2606828" cy="53073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3EF4C96-3015-3346-C990-CA47D1EDB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6387" y="153358"/>
            <a:ext cx="3659226" cy="73239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C362BF7-A2FF-B707-2559-5187622744EB}"/>
              </a:ext>
            </a:extLst>
          </p:cNvPr>
          <p:cNvSpPr txBox="1">
            <a:spLocks/>
          </p:cNvSpPr>
          <p:nvPr/>
        </p:nvSpPr>
        <p:spPr>
          <a:xfrm>
            <a:off x="5732946" y="1409810"/>
            <a:ext cx="6135593" cy="13979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None/>
              <a:defRPr sz="4000" kern="1200" cap="all" spc="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Base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flange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als platte plaat versus base </a:t>
            </a:r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flange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als gezet model.</a:t>
            </a: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1400" cap="none" spc="0" dirty="0" err="1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lang="nl-NL" sz="1400" cap="none" spc="0" dirty="0">
                <a:solidFill>
                  <a:schemeClr val="bg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cut.</a:t>
            </a:r>
          </a:p>
          <a:p>
            <a:pPr algn="l"/>
            <a:endParaRPr lang="nl-NL" sz="1400" cap="none" spc="0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7C9D8CD-720F-5E98-4988-EC5C633364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143" y="1284928"/>
            <a:ext cx="3353244" cy="534491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E77C64B-D009-A518-89FB-33FAC8BBF1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8518" y="1817725"/>
            <a:ext cx="3942926" cy="2139658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2772D701-3F53-21A8-1E98-270BF79123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0899" y="4324400"/>
            <a:ext cx="3833231" cy="2146139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E25262DD-1DAF-4F3B-7E58-9F9B2EFA7E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2946" y="5671042"/>
            <a:ext cx="2342536" cy="6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59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53F52"/>
      </a:accent1>
      <a:accent2>
        <a:srgbClr val="E99757"/>
      </a:accent2>
      <a:accent3>
        <a:srgbClr val="2F3342"/>
      </a:accent3>
      <a:accent4>
        <a:srgbClr val="2C2153"/>
      </a:accent4>
      <a:accent5>
        <a:srgbClr val="01023B"/>
      </a:accent5>
      <a:accent6>
        <a:srgbClr val="7F7F7F"/>
      </a:accent6>
      <a:hlink>
        <a:srgbClr val="3A3838"/>
      </a:hlink>
      <a:folHlink>
        <a:srgbClr val="D0CE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novatieweek • 2022" id="{581CF24F-115C-46EC-AAA2-60E8660EAD60}" vid="{D64C81A5-33CD-45AE-9515-BEF471C491BB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25e45989-59b0-4a64-9744-68afab1a2730" xsi:nil="true"/>
    <TaxCatchAll xmlns="7e17bf5e-6370-4f65-92c6-f272e79c6c06" xsi:nil="true"/>
    <lcf76f155ced4ddcb4097134ff3c332f xmlns="25e45989-59b0-4a64-9744-68afab1a273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25004D7AE3CB4390023B0FDB37C8D5" ma:contentTypeVersion="16" ma:contentTypeDescription="Een nieuw document maken." ma:contentTypeScope="" ma:versionID="a9f606d0f0d3aaf2157cb5c02158262b">
  <xsd:schema xmlns:xsd="http://www.w3.org/2001/XMLSchema" xmlns:xs="http://www.w3.org/2001/XMLSchema" xmlns:p="http://schemas.microsoft.com/office/2006/metadata/properties" xmlns:ns2="25e45989-59b0-4a64-9744-68afab1a2730" xmlns:ns3="7e17bf5e-6370-4f65-92c6-f272e79c6c06" targetNamespace="http://schemas.microsoft.com/office/2006/metadata/properties" ma:root="true" ma:fieldsID="21631a39454243c70683dc80f5d1efcc" ns2:_="" ns3:_="">
    <xsd:import namespace="25e45989-59b0-4a64-9744-68afab1a2730"/>
    <xsd:import namespace="7e17bf5e-6370-4f65-92c6-f272e79c6c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e45989-59b0-4a64-9744-68afab1a27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30fbb7b8-abe0-4560-9a80-a4ee6e27bd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17bf5e-6370-4f65-92c6-f272e79c6c0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53a4cdf-00c5-459e-8011-3a086ff41b5f}" ma:internalName="TaxCatchAll" ma:showField="CatchAllData" ma:web="7e17bf5e-6370-4f65-92c6-f272e79c6c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7E2D32-4FDD-4266-880C-17595B8014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D9F223-918A-45AF-9B53-56AB9E5E2182}">
  <ds:schemaRefs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25e45989-59b0-4a64-9744-68afab1a2730"/>
    <ds:schemaRef ds:uri="http://schemas.microsoft.com/office/infopath/2007/PartnerControls"/>
    <ds:schemaRef ds:uri="http://schemas.openxmlformats.org/package/2006/metadata/core-properties"/>
    <ds:schemaRef ds:uri="7e17bf5e-6370-4f65-92c6-f272e79c6c06"/>
    <ds:schemaRef ds:uri="http://schemas.microsoft.com/office/2006/metadata/properties"/>
    <ds:schemaRef ds:uri="f5e362f4-325a-406d-812a-243ec24fee61"/>
    <ds:schemaRef ds:uri="7c185659-dfad-4e0f-966e-be68df0c221b"/>
  </ds:schemaRefs>
</ds:datastoreItem>
</file>

<file path=customXml/itemProps3.xml><?xml version="1.0" encoding="utf-8"?>
<ds:datastoreItem xmlns:ds="http://schemas.openxmlformats.org/officeDocument/2006/customXml" ds:itemID="{49F9415F-AE11-4743-8DD5-0DF6BC67FFB2}"/>
</file>

<file path=docProps/app.xml><?xml version="1.0" encoding="utf-8"?>
<Properties xmlns="http://schemas.openxmlformats.org/officeDocument/2006/extended-properties" xmlns:vt="http://schemas.openxmlformats.org/officeDocument/2006/docPropsVTypes">
  <Template>Innovatiedag Sheetmetal</Template>
  <TotalTime>1628</TotalTime>
  <Words>1114</Words>
  <Application>Microsoft Office PowerPoint</Application>
  <PresentationFormat>Breedbeeld</PresentationFormat>
  <Paragraphs>222</Paragraphs>
  <Slides>26</Slides>
  <Notes>26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Segoe UI Light</vt:lpstr>
      <vt:lpstr>Wingdings</vt:lpstr>
      <vt:lpstr>Office-thema</vt:lpstr>
      <vt:lpstr>PowerPoint-presentatie</vt:lpstr>
      <vt:lpstr>SOLIDWORKS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Sheet Metal </vt:lpstr>
      <vt:lpstr>PowerPoint-presentatie</vt:lpstr>
      <vt:lpstr>Sheet Metal</vt:lpstr>
      <vt:lpstr>PowerPoint-presentatie</vt:lpstr>
      <vt:lpstr>Sheet Metal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BEDANKT!</vt:lpstr>
      <vt:lpstr>SOLIDWORKS Eindejaarspromo 2022</vt:lpstr>
      <vt:lpstr>Design Solutions Eindejaarspromo 2022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Walter Poot</dc:creator>
  <cp:lastModifiedBy>Walter Poot</cp:lastModifiedBy>
  <cp:revision>7</cp:revision>
  <dcterms:created xsi:type="dcterms:W3CDTF">2022-10-05T07:13:26Z</dcterms:created>
  <dcterms:modified xsi:type="dcterms:W3CDTF">2022-11-01T08:21:43Z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