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25"/>
  </p:notesMasterIdLst>
  <p:handoutMasterIdLst>
    <p:handoutMasterId r:id="rId26"/>
  </p:handoutMasterIdLst>
  <p:sldIdLst>
    <p:sldId id="257" r:id="rId2"/>
    <p:sldId id="8894" r:id="rId3"/>
    <p:sldId id="1873" r:id="rId4"/>
    <p:sldId id="1097" r:id="rId5"/>
    <p:sldId id="688" r:id="rId6"/>
    <p:sldId id="273" r:id="rId7"/>
    <p:sldId id="8888" r:id="rId8"/>
    <p:sldId id="8889" r:id="rId9"/>
    <p:sldId id="8896" r:id="rId10"/>
    <p:sldId id="689" r:id="rId11"/>
    <p:sldId id="294" r:id="rId12"/>
    <p:sldId id="1115" r:id="rId13"/>
    <p:sldId id="1114" r:id="rId14"/>
    <p:sldId id="690" r:id="rId15"/>
    <p:sldId id="8895" r:id="rId16"/>
    <p:sldId id="691" r:id="rId17"/>
    <p:sldId id="8890" r:id="rId18"/>
    <p:sldId id="8893" r:id="rId19"/>
    <p:sldId id="8891" r:id="rId20"/>
    <p:sldId id="8892" r:id="rId21"/>
    <p:sldId id="692" r:id="rId22"/>
    <p:sldId id="1875" r:id="rId23"/>
    <p:sldId id="268" r:id="rId2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  <a:srgbClr val="33CCCC"/>
    <a:srgbClr val="BF077F"/>
    <a:srgbClr val="AF1280"/>
    <a:srgbClr val="B11180"/>
    <a:srgbClr val="0070C0"/>
    <a:srgbClr val="31859C"/>
    <a:srgbClr val="41A9B1"/>
    <a:srgbClr val="F8F8F8"/>
    <a:srgbClr val="307E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B4A50B-E5CA-44F1-AC0F-3508B512AC0D}" v="6" dt="2022-10-27T13:45:35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8" autoAdjust="0"/>
    <p:restoredTop sz="95226" autoAdjust="0"/>
  </p:normalViewPr>
  <p:slideViewPr>
    <p:cSldViewPr>
      <p:cViewPr varScale="1">
        <p:scale>
          <a:sx n="105" d="100"/>
          <a:sy n="105" d="100"/>
        </p:scale>
        <p:origin x="1128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9D604-0834-4405-9B8A-1A42F3481923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C79F7-4127-4404-BD45-C394829F5EA1}">
      <dgm:prSet phldrT="[Text]" custT="1"/>
      <dgm:spPr>
        <a:noFill/>
        <a:ln>
          <a:solidFill>
            <a:srgbClr val="C2CDE1"/>
          </a:solidFill>
        </a:ln>
      </dgm:spPr>
      <dgm:t>
        <a:bodyPr/>
        <a:lstStyle/>
        <a:p>
          <a:r>
            <a:rPr lang="fr-FR" sz="2400" dirty="0"/>
            <a:t> </a:t>
          </a:r>
          <a:endParaRPr lang="en-US" sz="2400" dirty="0"/>
        </a:p>
      </dgm:t>
    </dgm:pt>
    <dgm:pt modelId="{832A7301-F749-40D2-8D43-3CCD8861E661}" type="sibTrans" cxnId="{0CAF151A-650E-49CE-AD52-58EECD61FDDD}">
      <dgm:prSet/>
      <dgm:spPr/>
      <dgm:t>
        <a:bodyPr/>
        <a:lstStyle/>
        <a:p>
          <a:endParaRPr lang="en-US" sz="700"/>
        </a:p>
      </dgm:t>
    </dgm:pt>
    <dgm:pt modelId="{B8577A8C-6940-493E-A975-676A3842D226}" type="parTrans" cxnId="{0CAF151A-650E-49CE-AD52-58EECD61FDDD}">
      <dgm:prSet/>
      <dgm:spPr/>
      <dgm:t>
        <a:bodyPr/>
        <a:lstStyle/>
        <a:p>
          <a:endParaRPr lang="en-US" sz="700"/>
        </a:p>
      </dgm:t>
    </dgm:pt>
    <dgm:pt modelId="{AC31C0B1-4D54-4654-A33A-06D645B69CEE}">
      <dgm:prSet phldrT="[Text]" custT="1"/>
      <dgm:spPr/>
      <dgm:t>
        <a:bodyPr/>
        <a:lstStyle/>
        <a:p>
          <a:endParaRPr lang="en-US" sz="20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9F09B37-51E2-4AC2-9386-1C9D310935BC}" type="sibTrans" cxnId="{E931CD99-F3D7-460A-872B-7211EC459458}">
      <dgm:prSet/>
      <dgm:spPr/>
      <dgm:t>
        <a:bodyPr/>
        <a:lstStyle/>
        <a:p>
          <a:endParaRPr lang="en-US" sz="700"/>
        </a:p>
      </dgm:t>
    </dgm:pt>
    <dgm:pt modelId="{BA150BCC-C1A0-4A57-8797-BE127B12B287}" type="parTrans" cxnId="{E931CD99-F3D7-460A-872B-7211EC459458}">
      <dgm:prSet/>
      <dgm:spPr/>
      <dgm:t>
        <a:bodyPr/>
        <a:lstStyle/>
        <a:p>
          <a:endParaRPr lang="en-US" sz="700"/>
        </a:p>
      </dgm:t>
    </dgm:pt>
    <dgm:pt modelId="{CFC663A2-F5A6-4E28-9553-93FBCED7E428}">
      <dgm:prSet phldrT="[Text]" custT="1"/>
      <dgm:spPr/>
      <dgm:t>
        <a:bodyPr/>
        <a:lstStyle/>
        <a:p>
          <a:r>
            <a:rPr lang="fr-FR" sz="1200" dirty="0"/>
            <a:t>  </a:t>
          </a:r>
          <a:endParaRPr lang="en-US" sz="1200" dirty="0"/>
        </a:p>
      </dgm:t>
    </dgm:pt>
    <dgm:pt modelId="{3E5E437A-5631-4F99-99E0-223A699E101F}" type="sibTrans" cxnId="{1398201D-DC37-4693-9538-401AB7344D36}">
      <dgm:prSet/>
      <dgm:spPr/>
      <dgm:t>
        <a:bodyPr/>
        <a:lstStyle/>
        <a:p>
          <a:endParaRPr lang="en-US" sz="700"/>
        </a:p>
      </dgm:t>
    </dgm:pt>
    <dgm:pt modelId="{70F240B1-D589-4914-BE25-F2B94D1CDE6D}" type="parTrans" cxnId="{1398201D-DC37-4693-9538-401AB7344D36}">
      <dgm:prSet/>
      <dgm:spPr/>
      <dgm:t>
        <a:bodyPr/>
        <a:lstStyle/>
        <a:p>
          <a:endParaRPr lang="en-US" sz="700"/>
        </a:p>
      </dgm:t>
    </dgm:pt>
    <dgm:pt modelId="{A051AA5B-E067-4948-B7BC-7C21A0B3A233}">
      <dgm:prSet phldrT="[Text]" custT="1"/>
      <dgm:spPr/>
      <dgm:t>
        <a:bodyPr/>
        <a:lstStyle/>
        <a:p>
          <a:r>
            <a:rPr lang="fr-FR" sz="1200" dirty="0"/>
            <a:t> </a:t>
          </a:r>
          <a:endParaRPr lang="en-US" sz="1200" dirty="0"/>
        </a:p>
      </dgm:t>
    </dgm:pt>
    <dgm:pt modelId="{4D1C5248-ED89-4EA3-9008-F9CEAAABD93F}" type="sibTrans" cxnId="{4C2E9D9C-28BC-4302-B14F-0E54CC825E83}">
      <dgm:prSet/>
      <dgm:spPr/>
      <dgm:t>
        <a:bodyPr/>
        <a:lstStyle/>
        <a:p>
          <a:endParaRPr lang="en-US" sz="700"/>
        </a:p>
      </dgm:t>
    </dgm:pt>
    <dgm:pt modelId="{D6EF1AD4-325F-478F-B5CF-A94BC72D0D4C}" type="parTrans" cxnId="{4C2E9D9C-28BC-4302-B14F-0E54CC825E83}">
      <dgm:prSet/>
      <dgm:spPr/>
      <dgm:t>
        <a:bodyPr/>
        <a:lstStyle/>
        <a:p>
          <a:endParaRPr lang="en-US" sz="700"/>
        </a:p>
      </dgm:t>
    </dgm:pt>
    <dgm:pt modelId="{C4B73A93-53F9-46F1-AC10-F36D3441563D}">
      <dgm:prSet phldrT="[Text]" custT="1"/>
      <dgm:spPr/>
      <dgm:t>
        <a:bodyPr/>
        <a:lstStyle/>
        <a:p>
          <a:r>
            <a:rPr lang="fr-FR" sz="1200" dirty="0"/>
            <a:t>     </a:t>
          </a:r>
          <a:endParaRPr lang="en-US" sz="1200" dirty="0"/>
        </a:p>
      </dgm:t>
    </dgm:pt>
    <dgm:pt modelId="{04A03EAE-4048-40C6-8299-1D769B902157}" type="sibTrans" cxnId="{BF060951-22F5-4696-86EE-367C241C9776}">
      <dgm:prSet/>
      <dgm:spPr/>
      <dgm:t>
        <a:bodyPr/>
        <a:lstStyle/>
        <a:p>
          <a:endParaRPr lang="en-US"/>
        </a:p>
      </dgm:t>
    </dgm:pt>
    <dgm:pt modelId="{ADD18D29-A3FA-4B84-B80F-0BE35AFCC993}" type="parTrans" cxnId="{BF060951-22F5-4696-86EE-367C241C9776}">
      <dgm:prSet/>
      <dgm:spPr/>
      <dgm:t>
        <a:bodyPr/>
        <a:lstStyle/>
        <a:p>
          <a:endParaRPr lang="en-US"/>
        </a:p>
      </dgm:t>
    </dgm:pt>
    <dgm:pt modelId="{1F60B2B1-B10E-41F1-93C8-4A9B61124DBF}">
      <dgm:prSet phldrT="[Text]" custT="1"/>
      <dgm:spPr/>
      <dgm:t>
        <a:bodyPr/>
        <a:lstStyle/>
        <a:p>
          <a:endParaRPr lang="en-US"/>
        </a:p>
      </dgm:t>
    </dgm:pt>
    <dgm:pt modelId="{E896609D-27C3-43CC-A15A-EDCFE05B6EDF}" type="sibTrans" cxnId="{CB652C22-05EB-47B3-8CC9-C63091C29A16}">
      <dgm:prSet/>
      <dgm:spPr/>
      <dgm:t>
        <a:bodyPr/>
        <a:lstStyle/>
        <a:p>
          <a:endParaRPr lang="en-US"/>
        </a:p>
      </dgm:t>
    </dgm:pt>
    <dgm:pt modelId="{A991168E-69B9-4AB1-A5C0-9B0A01754BFE}" type="parTrans" cxnId="{CB652C22-05EB-47B3-8CC9-C63091C29A16}">
      <dgm:prSet/>
      <dgm:spPr/>
      <dgm:t>
        <a:bodyPr/>
        <a:lstStyle/>
        <a:p>
          <a:endParaRPr lang="en-US"/>
        </a:p>
      </dgm:t>
    </dgm:pt>
    <dgm:pt modelId="{BDA991F6-11BB-4C31-AB95-B9CE88C007CA}" type="pres">
      <dgm:prSet presAssocID="{72E9D604-0834-4405-9B8A-1A42F348192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A5FF25F1-BA8D-4B19-9609-136A23E8929A}" type="pres">
      <dgm:prSet presAssocID="{1CDC79F7-4127-4404-BD45-C394829F5EA1}" presName="Parent" presStyleLbl="node1" presStyleIdx="0" presStyleCnt="2">
        <dgm:presLayoutVars>
          <dgm:chMax val="4"/>
          <dgm:chPref val="3"/>
        </dgm:presLayoutVars>
      </dgm:prSet>
      <dgm:spPr/>
    </dgm:pt>
    <dgm:pt modelId="{0A5DABBD-3567-4598-9ED4-571D5998F627}" type="pres">
      <dgm:prSet presAssocID="{AC31C0B1-4D54-4654-A33A-06D645B69CEE}" presName="Accent" presStyleLbl="node1" presStyleIdx="1" presStyleCnt="2" custLinFactNeighborX="-167"/>
      <dgm:spPr>
        <a:solidFill>
          <a:srgbClr val="C2CDE1"/>
        </a:solidFill>
      </dgm:spPr>
    </dgm:pt>
    <dgm:pt modelId="{9C1AC22E-CA81-4A99-8D53-55FEEA4163B0}" type="pres">
      <dgm:prSet presAssocID="{AC31C0B1-4D54-4654-A33A-06D645B69CEE}" presName="Image1" presStyleLbl="fgImgPlace1" presStyleIdx="0" presStyleCnt="4" custScaleX="70943" custScaleY="70943" custLinFactNeighborX="-18431" custLinFactNeighborY="-6111"/>
      <dgm:spPr>
        <a:solidFill>
          <a:srgbClr val="1F497D"/>
        </a:solid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7DC6344-D15B-4240-B51C-795D0A312D36}" type="pres">
      <dgm:prSet presAssocID="{AC31C0B1-4D54-4654-A33A-06D645B69CEE}" presName="Child1" presStyleLbl="revTx" presStyleIdx="0" presStyleCnt="4" custScaleX="154496" custLinFactX="65568" custLinFactNeighborX="100000" custLinFactNeighborY="-1600">
        <dgm:presLayoutVars>
          <dgm:chMax val="0"/>
          <dgm:chPref val="0"/>
          <dgm:bulletEnabled val="1"/>
        </dgm:presLayoutVars>
      </dgm:prSet>
      <dgm:spPr/>
    </dgm:pt>
    <dgm:pt modelId="{90AEFE94-8DE3-4FA6-9518-58FF70070F0E}" type="pres">
      <dgm:prSet presAssocID="{CFC663A2-F5A6-4E28-9553-93FBCED7E428}" presName="Image2" presStyleCnt="0"/>
      <dgm:spPr/>
    </dgm:pt>
    <dgm:pt modelId="{E993B87E-EBDB-4AFE-AF90-0156BE27A644}" type="pres">
      <dgm:prSet presAssocID="{CFC663A2-F5A6-4E28-9553-93FBCED7E428}" presName="Image" presStyleLbl="fgImgPlace1" presStyleIdx="1" presStyleCnt="4" custScaleX="70943" custScaleY="70943" custLinFactNeighborX="-24003" custLinFactNeighborY="-36448"/>
      <dgm:spPr>
        <a:solidFill>
          <a:srgbClr val="1F497D"/>
        </a:solidFill>
      </dgm:spPr>
    </dgm:pt>
    <dgm:pt modelId="{EE90B24A-99B8-44F2-B4E9-BDD84F74B8D1}" type="pres">
      <dgm:prSet presAssocID="{CFC663A2-F5A6-4E28-9553-93FBCED7E428}" presName="Child2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DD343A3-E97A-4508-8D10-D6A878006383}" type="pres">
      <dgm:prSet presAssocID="{A051AA5B-E067-4948-B7BC-7C21A0B3A233}" presName="Image3" presStyleCnt="0"/>
      <dgm:spPr/>
    </dgm:pt>
    <dgm:pt modelId="{5690B9E0-A0EC-47F1-B668-572D90329F7F}" type="pres">
      <dgm:prSet presAssocID="{A051AA5B-E067-4948-B7BC-7C21A0B3A233}" presName="Image" presStyleLbl="fgImgPlace1" presStyleIdx="2" presStyleCnt="4" custScaleX="70943" custScaleY="70943" custLinFactNeighborX="12817" custLinFactNeighborY="-74796"/>
      <dgm:spPr>
        <a:solidFill>
          <a:srgbClr val="1F497D"/>
        </a:solidFill>
      </dgm:spPr>
    </dgm:pt>
    <dgm:pt modelId="{BA7CA881-91D5-4744-99E4-F73C2889B39C}" type="pres">
      <dgm:prSet presAssocID="{A051AA5B-E067-4948-B7BC-7C21A0B3A233}" presName="Child3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C244163-24A7-4C35-843E-983272197FE0}" type="pres">
      <dgm:prSet presAssocID="{C4B73A93-53F9-46F1-AC10-F36D3441563D}" presName="Image4" presStyleCnt="0"/>
      <dgm:spPr/>
    </dgm:pt>
    <dgm:pt modelId="{952AE7FD-A89E-424B-A336-4B1D5336EBC1}" type="pres">
      <dgm:prSet presAssocID="{C4B73A93-53F9-46F1-AC10-F36D3441563D}" presName="Image" presStyleLbl="fgImgPlace1" presStyleIdx="3" presStyleCnt="4" custScaleX="70943" custScaleY="70943" custLinFactNeighborX="60479" custLinFactNeighborY="-75413"/>
      <dgm:spPr>
        <a:xfrm>
          <a:off x="2324237" y="2722118"/>
          <a:ext cx="834056" cy="833882"/>
        </a:xfrm>
        <a:prstGeom prst="ellipse">
          <a:avLst/>
        </a:prstGeom>
        <a:solidFill>
          <a:srgbClr val="1F497D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</dgm:pt>
    <dgm:pt modelId="{50F907FF-F6C2-457B-96AA-F14B876F91CE}" type="pres">
      <dgm:prSet presAssocID="{C4B73A93-53F9-46F1-AC10-F36D3441563D}" presName="Child4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BF16901-B2D5-424C-8B3B-0EB38598EA8F}" type="presOf" srcId="{1CDC79F7-4127-4404-BD45-C394829F5EA1}" destId="{A5FF25F1-BA8D-4B19-9609-136A23E8929A}" srcOrd="0" destOrd="0" presId="urn:microsoft.com/office/officeart/2011/layout/RadialPictureList"/>
    <dgm:cxn modelId="{3206B80F-F054-464E-A26A-D67824B57B5B}" type="presOf" srcId="{AC31C0B1-4D54-4654-A33A-06D645B69CEE}" destId="{57DC6344-D15B-4240-B51C-795D0A312D36}" srcOrd="0" destOrd="0" presId="urn:microsoft.com/office/officeart/2011/layout/RadialPictureList"/>
    <dgm:cxn modelId="{0CAF151A-650E-49CE-AD52-58EECD61FDDD}" srcId="{72E9D604-0834-4405-9B8A-1A42F3481923}" destId="{1CDC79F7-4127-4404-BD45-C394829F5EA1}" srcOrd="0" destOrd="0" parTransId="{B8577A8C-6940-493E-A975-676A3842D226}" sibTransId="{832A7301-F749-40D2-8D43-3CCD8861E661}"/>
    <dgm:cxn modelId="{1398201D-DC37-4693-9538-401AB7344D36}" srcId="{1CDC79F7-4127-4404-BD45-C394829F5EA1}" destId="{CFC663A2-F5A6-4E28-9553-93FBCED7E428}" srcOrd="1" destOrd="0" parTransId="{70F240B1-D589-4914-BE25-F2B94D1CDE6D}" sibTransId="{3E5E437A-5631-4F99-99E0-223A699E101F}"/>
    <dgm:cxn modelId="{CB652C22-05EB-47B3-8CC9-C63091C29A16}" srcId="{1CDC79F7-4127-4404-BD45-C394829F5EA1}" destId="{1F60B2B1-B10E-41F1-93C8-4A9B61124DBF}" srcOrd="4" destOrd="0" parTransId="{A991168E-69B9-4AB1-A5C0-9B0A01754BFE}" sibTransId="{E896609D-27C3-43CC-A15A-EDCFE05B6EDF}"/>
    <dgm:cxn modelId="{43662A70-1A05-4761-9266-63D4F860E9C0}" type="presOf" srcId="{72E9D604-0834-4405-9B8A-1A42F3481923}" destId="{BDA991F6-11BB-4C31-AB95-B9CE88C007CA}" srcOrd="0" destOrd="0" presId="urn:microsoft.com/office/officeart/2011/layout/RadialPictureList"/>
    <dgm:cxn modelId="{BF060951-22F5-4696-86EE-367C241C9776}" srcId="{1CDC79F7-4127-4404-BD45-C394829F5EA1}" destId="{C4B73A93-53F9-46F1-AC10-F36D3441563D}" srcOrd="3" destOrd="0" parTransId="{ADD18D29-A3FA-4B84-B80F-0BE35AFCC993}" sibTransId="{04A03EAE-4048-40C6-8299-1D769B902157}"/>
    <dgm:cxn modelId="{E931CD99-F3D7-460A-872B-7211EC459458}" srcId="{1CDC79F7-4127-4404-BD45-C394829F5EA1}" destId="{AC31C0B1-4D54-4654-A33A-06D645B69CEE}" srcOrd="0" destOrd="0" parTransId="{BA150BCC-C1A0-4A57-8797-BE127B12B287}" sibTransId="{A9F09B37-51E2-4AC2-9386-1C9D310935BC}"/>
    <dgm:cxn modelId="{4C2E9D9C-28BC-4302-B14F-0E54CC825E83}" srcId="{1CDC79F7-4127-4404-BD45-C394829F5EA1}" destId="{A051AA5B-E067-4948-B7BC-7C21A0B3A233}" srcOrd="2" destOrd="0" parTransId="{D6EF1AD4-325F-478F-B5CF-A94BC72D0D4C}" sibTransId="{4D1C5248-ED89-4EA3-9008-F9CEAAABD93F}"/>
    <dgm:cxn modelId="{7476049F-2EF1-4F3A-8312-1B07A89E1E29}" type="presOf" srcId="{CFC663A2-F5A6-4E28-9553-93FBCED7E428}" destId="{EE90B24A-99B8-44F2-B4E9-BDD84F74B8D1}" srcOrd="0" destOrd="0" presId="urn:microsoft.com/office/officeart/2011/layout/RadialPictureList"/>
    <dgm:cxn modelId="{276F49E0-6134-466D-8AA6-186308A1E00B}" type="presOf" srcId="{A051AA5B-E067-4948-B7BC-7C21A0B3A233}" destId="{BA7CA881-91D5-4744-99E4-F73C2889B39C}" srcOrd="0" destOrd="0" presId="urn:microsoft.com/office/officeart/2011/layout/RadialPictureList"/>
    <dgm:cxn modelId="{65CC1EF6-A797-4B5B-923D-83B023D29AA3}" type="presOf" srcId="{C4B73A93-53F9-46F1-AC10-F36D3441563D}" destId="{50F907FF-F6C2-457B-96AA-F14B876F91CE}" srcOrd="0" destOrd="0" presId="urn:microsoft.com/office/officeart/2011/layout/RadialPictureList"/>
    <dgm:cxn modelId="{E33B6CA6-57DA-4AF7-9CEB-FA328F792FB3}" type="presParOf" srcId="{BDA991F6-11BB-4C31-AB95-B9CE88C007CA}" destId="{A5FF25F1-BA8D-4B19-9609-136A23E8929A}" srcOrd="0" destOrd="0" presId="urn:microsoft.com/office/officeart/2011/layout/RadialPictureList"/>
    <dgm:cxn modelId="{D67EC536-2467-4275-8D98-9273D934EDD8}" type="presParOf" srcId="{BDA991F6-11BB-4C31-AB95-B9CE88C007CA}" destId="{0A5DABBD-3567-4598-9ED4-571D5998F627}" srcOrd="1" destOrd="0" presId="urn:microsoft.com/office/officeart/2011/layout/RadialPictureList"/>
    <dgm:cxn modelId="{7F98F4FB-6188-495C-B21F-D548977AD1C7}" type="presParOf" srcId="{BDA991F6-11BB-4C31-AB95-B9CE88C007CA}" destId="{9C1AC22E-CA81-4A99-8D53-55FEEA4163B0}" srcOrd="2" destOrd="0" presId="urn:microsoft.com/office/officeart/2011/layout/RadialPictureList"/>
    <dgm:cxn modelId="{1687A1B5-CF0E-4CB3-9F90-88FADDAB1024}" type="presParOf" srcId="{BDA991F6-11BB-4C31-AB95-B9CE88C007CA}" destId="{57DC6344-D15B-4240-B51C-795D0A312D36}" srcOrd="3" destOrd="0" presId="urn:microsoft.com/office/officeart/2011/layout/RadialPictureList"/>
    <dgm:cxn modelId="{1BE3F873-D9AB-43E0-9AC7-4A63262032C0}" type="presParOf" srcId="{BDA991F6-11BB-4C31-AB95-B9CE88C007CA}" destId="{90AEFE94-8DE3-4FA6-9518-58FF70070F0E}" srcOrd="4" destOrd="0" presId="urn:microsoft.com/office/officeart/2011/layout/RadialPictureList"/>
    <dgm:cxn modelId="{3DD57444-D6C2-47CB-9082-8C6543957C39}" type="presParOf" srcId="{90AEFE94-8DE3-4FA6-9518-58FF70070F0E}" destId="{E993B87E-EBDB-4AFE-AF90-0156BE27A644}" srcOrd="0" destOrd="0" presId="urn:microsoft.com/office/officeart/2011/layout/RadialPictureList"/>
    <dgm:cxn modelId="{7A7EB021-7B3B-4C7C-9DB3-C9BA799664D4}" type="presParOf" srcId="{BDA991F6-11BB-4C31-AB95-B9CE88C007CA}" destId="{EE90B24A-99B8-44F2-B4E9-BDD84F74B8D1}" srcOrd="5" destOrd="0" presId="urn:microsoft.com/office/officeart/2011/layout/RadialPictureList"/>
    <dgm:cxn modelId="{6982B410-D68E-4DEC-A44C-58D7184F1B43}" type="presParOf" srcId="{BDA991F6-11BB-4C31-AB95-B9CE88C007CA}" destId="{EDD343A3-E97A-4508-8D10-D6A878006383}" srcOrd="6" destOrd="0" presId="urn:microsoft.com/office/officeart/2011/layout/RadialPictureList"/>
    <dgm:cxn modelId="{35BFEE30-1E22-4143-AFE9-8FD9F9E88CDD}" type="presParOf" srcId="{EDD343A3-E97A-4508-8D10-D6A878006383}" destId="{5690B9E0-A0EC-47F1-B668-572D90329F7F}" srcOrd="0" destOrd="0" presId="urn:microsoft.com/office/officeart/2011/layout/RadialPictureList"/>
    <dgm:cxn modelId="{43F32435-BA01-473C-BF26-5698F274DAE4}" type="presParOf" srcId="{BDA991F6-11BB-4C31-AB95-B9CE88C007CA}" destId="{BA7CA881-91D5-4744-99E4-F73C2889B39C}" srcOrd="7" destOrd="0" presId="urn:microsoft.com/office/officeart/2011/layout/RadialPictureList"/>
    <dgm:cxn modelId="{1E653019-8200-4363-A4E6-40510487B996}" type="presParOf" srcId="{BDA991F6-11BB-4C31-AB95-B9CE88C007CA}" destId="{4C244163-24A7-4C35-843E-983272197FE0}" srcOrd="8" destOrd="0" presId="urn:microsoft.com/office/officeart/2011/layout/RadialPictureList"/>
    <dgm:cxn modelId="{1A0A62B4-92FD-4BDD-94EF-839A29A121E5}" type="presParOf" srcId="{4C244163-24A7-4C35-843E-983272197FE0}" destId="{952AE7FD-A89E-424B-A336-4B1D5336EBC1}" srcOrd="0" destOrd="0" presId="urn:microsoft.com/office/officeart/2011/layout/RadialPictureList"/>
    <dgm:cxn modelId="{2E98081F-40A6-4441-8A70-5E9AEBB3A54D}" type="presParOf" srcId="{BDA991F6-11BB-4C31-AB95-B9CE88C007CA}" destId="{50F907FF-F6C2-457B-96AA-F14B876F91CE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F25F1-BA8D-4B19-9609-136A23E8929A}">
      <dsp:nvSpPr>
        <dsp:cNvPr id="0" name=""/>
        <dsp:cNvSpPr/>
      </dsp:nvSpPr>
      <dsp:spPr>
        <a:xfrm>
          <a:off x="1184436" y="993368"/>
          <a:ext cx="1556600" cy="1556461"/>
        </a:xfrm>
        <a:prstGeom prst="ellipse">
          <a:avLst/>
        </a:prstGeom>
        <a:noFill/>
        <a:ln w="25400" cap="flat" cmpd="sng" algn="ctr">
          <a:solidFill>
            <a:srgbClr val="C2CD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 </a:t>
          </a:r>
          <a:endParaRPr lang="en-US" sz="2400" kern="1200" dirty="0"/>
        </a:p>
      </dsp:txBody>
      <dsp:txXfrm>
        <a:off x="1412395" y="1221306"/>
        <a:ext cx="1100682" cy="1100585"/>
      </dsp:txXfrm>
    </dsp:sp>
    <dsp:sp modelId="{0A5DABBD-3567-4598-9ED4-571D5998F627}">
      <dsp:nvSpPr>
        <dsp:cNvPr id="0" name=""/>
        <dsp:cNvSpPr/>
      </dsp:nvSpPr>
      <dsp:spPr>
        <a:xfrm>
          <a:off x="376674" y="127838"/>
          <a:ext cx="3137422" cy="3270453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C2CD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AC22E-CA81-4A99-8D53-55FEEA4163B0}">
      <dsp:nvSpPr>
        <dsp:cNvPr id="0" name=""/>
        <dsp:cNvSpPr/>
      </dsp:nvSpPr>
      <dsp:spPr>
        <a:xfrm>
          <a:off x="2291688" y="69658"/>
          <a:ext cx="591704" cy="591580"/>
        </a:xfrm>
        <a:prstGeom prst="ellipse">
          <a:avLst/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C6344-D15B-4240-B51C-795D0A312D36}">
      <dsp:nvSpPr>
        <dsp:cNvPr id="0" name=""/>
        <dsp:cNvSpPr/>
      </dsp:nvSpPr>
      <dsp:spPr>
        <a:xfrm>
          <a:off x="3609063" y="0"/>
          <a:ext cx="1724936" cy="807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20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3609063" y="0"/>
        <a:ext cx="1724936" cy="807212"/>
      </dsp:txXfrm>
    </dsp:sp>
    <dsp:sp modelId="{E993B87E-EBDB-4AFE-AF90-0156BE27A644}">
      <dsp:nvSpPr>
        <dsp:cNvPr id="0" name=""/>
        <dsp:cNvSpPr/>
      </dsp:nvSpPr>
      <dsp:spPr>
        <a:xfrm>
          <a:off x="2861273" y="593314"/>
          <a:ext cx="591704" cy="591580"/>
        </a:xfrm>
        <a:prstGeom prst="ellipse">
          <a:avLst/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0B24A-99B8-44F2-B4E9-BDD84F74B8D1}">
      <dsp:nvSpPr>
        <dsp:cNvPr id="0" name=""/>
        <dsp:cNvSpPr/>
      </dsp:nvSpPr>
      <dsp:spPr>
        <a:xfrm>
          <a:off x="3835592" y="790676"/>
          <a:ext cx="1116492" cy="807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fr-FR" sz="1200" kern="1200" dirty="0"/>
            <a:t>  </a:t>
          </a:r>
          <a:endParaRPr lang="en-US" sz="1200" kern="1200" dirty="0"/>
        </a:p>
      </dsp:txBody>
      <dsp:txXfrm>
        <a:off x="3835592" y="790676"/>
        <a:ext cx="1116492" cy="807212"/>
      </dsp:txXfrm>
    </dsp:sp>
    <dsp:sp modelId="{5690B9E0-A0EC-47F1-B668-572D90329F7F}">
      <dsp:nvSpPr>
        <dsp:cNvPr id="0" name=""/>
        <dsp:cNvSpPr/>
      </dsp:nvSpPr>
      <dsp:spPr>
        <a:xfrm>
          <a:off x="3165173" y="1415368"/>
          <a:ext cx="591704" cy="591580"/>
        </a:xfrm>
        <a:prstGeom prst="ellipse">
          <a:avLst/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CA881-91D5-4744-99E4-F73C2889B39C}">
      <dsp:nvSpPr>
        <dsp:cNvPr id="0" name=""/>
        <dsp:cNvSpPr/>
      </dsp:nvSpPr>
      <dsp:spPr>
        <a:xfrm>
          <a:off x="3835592" y="1931441"/>
          <a:ext cx="1116492" cy="807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fr-FR" sz="1200" kern="1200" dirty="0"/>
            <a:t> </a:t>
          </a:r>
          <a:endParaRPr lang="en-US" sz="1200" kern="1200" dirty="0"/>
        </a:p>
      </dsp:txBody>
      <dsp:txXfrm>
        <a:off x="3835592" y="1931441"/>
        <a:ext cx="1116492" cy="807212"/>
      </dsp:txXfrm>
    </dsp:sp>
    <dsp:sp modelId="{952AE7FD-A89E-424B-A336-4B1D5336EBC1}">
      <dsp:nvSpPr>
        <dsp:cNvPr id="0" name=""/>
        <dsp:cNvSpPr/>
      </dsp:nvSpPr>
      <dsp:spPr>
        <a:xfrm>
          <a:off x="2949841" y="2213879"/>
          <a:ext cx="591704" cy="591580"/>
        </a:xfrm>
        <a:prstGeom prst="ellipse">
          <a:avLst/>
        </a:prstGeom>
        <a:solidFill>
          <a:srgbClr val="1F497D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907FF-F6C2-457B-96AA-F14B876F91CE}">
      <dsp:nvSpPr>
        <dsp:cNvPr id="0" name=""/>
        <dsp:cNvSpPr/>
      </dsp:nvSpPr>
      <dsp:spPr>
        <a:xfrm>
          <a:off x="3221818" y="2738653"/>
          <a:ext cx="1116492" cy="807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fr-FR" sz="1200" kern="1200" dirty="0"/>
            <a:t>     </a:t>
          </a:r>
          <a:endParaRPr lang="en-US" sz="1200" kern="1200" dirty="0"/>
        </a:p>
      </dsp:txBody>
      <dsp:txXfrm>
        <a:off x="3221818" y="2738653"/>
        <a:ext cx="1116492" cy="807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F2B22-DCBA-42B9-912A-93B7CCD7CF08}" type="datetime1">
              <a:rPr lang="fr-FR" smtClean="0"/>
              <a:t>24/11/2022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2A72-11A3-4661-9200-709874310DDF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7215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C64C3-56C6-40E6-8EE6-4E5CB7D1E3A4}" type="datetime1">
              <a:rPr lang="fr-FR" smtClean="0"/>
              <a:t>24/11/2022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FB98-D1D3-4191-BA10-BE1C5216E889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672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Caler les </a:t>
            </a:r>
            <a:r>
              <a:rPr lang="fr-FR" dirty="0" err="1"/>
              <a:t>personna</a:t>
            </a:r>
            <a:r>
              <a:rPr lang="fr-FR" dirty="0"/>
              <a:t> avec les BX</a:t>
            </a:r>
          </a:p>
          <a:p>
            <a:r>
              <a:rPr lang="fr-FR" dirty="0"/>
              <a:t>Ajouter 3DPrint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pPr/>
              <a:t>24/11/2022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11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0C8B61-7222-4C59-B996-2C4BE4F12763}" type="datetime1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18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22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0C8B61-7222-4C59-B996-2C4BE4F12763}" type="datetime1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0C8B61-7222-4C59-B996-2C4BE4F12763}" type="datetime1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84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0C8B61-7222-4C59-B996-2C4BE4F12763}" type="datetime1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579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0C8B61-7222-4C59-B996-2C4BE4F12763}" type="datetime1">
              <a:rPr lang="fr-FR" smtClean="0"/>
              <a:t>24/11/2022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92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MOOVAPPS HAS A LOT OF ADVANTAGES SUCH AS:</a:t>
            </a:r>
          </a:p>
          <a:p>
            <a:endParaRPr lang="en-US" dirty="0"/>
          </a:p>
          <a:p>
            <a:r>
              <a:rPr lang="en-US" dirty="0"/>
              <a:t>Stable, robust  solution with already a lot of customers</a:t>
            </a:r>
          </a:p>
          <a:p>
            <a:r>
              <a:rPr lang="en-US" dirty="0"/>
              <a:t>Very modular, so think big, start small and accelerate fast is possible.</a:t>
            </a:r>
          </a:p>
          <a:p>
            <a:r>
              <a:rPr lang="en-US" dirty="0"/>
              <a:t>Only investment is </a:t>
            </a:r>
            <a:r>
              <a:rPr lang="en-US" dirty="0" err="1"/>
              <a:t>initiall</a:t>
            </a:r>
            <a:r>
              <a:rPr lang="en-US" dirty="0"/>
              <a:t> set up as a service cost, no further heavy investment as you pay a fee per month.</a:t>
            </a:r>
          </a:p>
          <a:p>
            <a:r>
              <a:rPr lang="en-US" dirty="0"/>
              <a:t>CLOUD means extremely well protected and no “migration cost to higher versions”, included in price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C64C3-56C6-40E6-8EE6-4E5CB7D1E3A4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2AFB98-D1D3-4191-BA10-BE1C5216E88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13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de garde -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2621361"/>
            <a:ext cx="7772400" cy="814485"/>
          </a:xfrm>
          <a:prstGeom prst="rect">
            <a:avLst/>
          </a:prstGeom>
        </p:spPr>
        <p:txBody>
          <a:bodyPr/>
          <a:lstStyle>
            <a:lvl1pPr>
              <a:defRPr b="1" i="0" cap="all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69368" y="3651870"/>
            <a:ext cx="6400800" cy="9181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3207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OLET 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C3748B-F129-4887-B5D0-55357355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7876" y="4977811"/>
            <a:ext cx="2448029" cy="134621"/>
          </a:xfrm>
          <a:prstGeom prst="rect">
            <a:avLst/>
          </a:prstGeom>
        </p:spPr>
        <p:txBody>
          <a:bodyPr lIns="0" tIns="0" rIns="0" bIns="0"/>
          <a:lstStyle>
            <a:lvl1pPr>
              <a:defRPr sz="525" cap="all" spc="30" baseline="0"/>
            </a:lvl1pPr>
          </a:lstStyle>
          <a:p>
            <a:r>
              <a:rPr lang="en-US"/>
              <a:t>Factory meeting    |   25 Mars 2022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983C74-F1FB-4DF8-AE4D-F6C806353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741" y="373814"/>
            <a:ext cx="6857948" cy="7217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50"/>
              </a:lnSpc>
              <a:buFontTx/>
              <a:buNone/>
              <a:defRPr sz="1125" b="1"/>
            </a:lvl1pPr>
            <a:lvl2pPr marL="0" indent="0">
              <a:lnSpc>
                <a:spcPts val="1350"/>
              </a:lnSpc>
              <a:buFontTx/>
              <a:buNone/>
              <a:defRPr sz="1125">
                <a:solidFill>
                  <a:schemeClr val="accent6"/>
                </a:solidFill>
              </a:defRPr>
            </a:lvl2pPr>
            <a:lvl3pPr marL="0" indent="0">
              <a:lnSpc>
                <a:spcPts val="1350"/>
              </a:lnSpc>
              <a:buFontTx/>
              <a:buNone/>
              <a:defRPr sz="1125">
                <a:solidFill>
                  <a:schemeClr val="accent6"/>
                </a:solidFill>
              </a:defRPr>
            </a:lvl3pPr>
            <a:lvl4pPr marL="0" indent="0">
              <a:lnSpc>
                <a:spcPts val="1350"/>
              </a:lnSpc>
              <a:buFontTx/>
              <a:buNone/>
              <a:defRPr sz="1125"/>
            </a:lvl4pPr>
            <a:lvl5pPr marL="0" indent="0">
              <a:lnSpc>
                <a:spcPts val="1350"/>
              </a:lnSpc>
              <a:buFontTx/>
              <a:buNone/>
              <a:defRPr sz="11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5A887470-9920-9448-B6B9-046282C7A04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16741" y="1347676"/>
            <a:ext cx="8308178" cy="3287389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 tableau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B41F71B-84A6-6D47-BF27-6F2C67DC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4920" y="4976863"/>
            <a:ext cx="253221" cy="1333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525"/>
            </a:lvl1pPr>
          </a:lstStyle>
          <a:p>
            <a:fld id="{2D1EB40A-B97B-475F-A666-5D5A22EE7EC9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74A28BF9-13B8-7F4C-988D-326F11F61D03}"/>
              </a:ext>
            </a:extLst>
          </p:cNvPr>
          <p:cNvSpPr txBox="1">
            <a:spLocks/>
          </p:cNvSpPr>
          <p:nvPr userDrawn="1"/>
        </p:nvSpPr>
        <p:spPr>
          <a:xfrm>
            <a:off x="4251961" y="4990198"/>
            <a:ext cx="4382045" cy="132431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L="0" algn="l" defTabSz="914400" rtl="0" eaLnBrk="1" latinLnBrk="0" hangingPunct="1">
              <a:defRPr sz="700" kern="1200" cap="all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450" b="0" i="0" u="none" strike="noStrike" kern="1200" cap="none" spc="3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fr-FR" sz="450" b="0" i="0" u="none" strike="noStrike" kern="1200" cap="none" spc="3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Visiativ</a:t>
            </a:r>
            <a:r>
              <a:rPr lang="fr-FR" sz="450" b="0" i="0" u="none" strike="noStrike" kern="1200" cap="none" spc="3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Information confidentielle – Toute reproduction partielle ou complète est interdite sans accord préalable écrit.</a:t>
            </a:r>
            <a:endParaRPr lang="fr-FR" sz="450" cap="none" baseline="0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E8C2840-7449-4169-91A2-AD777D8C7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953786"/>
            <a:ext cx="641669" cy="1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6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6301E89D-C2F3-46A6-9DBD-722C768E9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52FAB4-2B77-4FD7-8F6A-7A5C277B0BB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4000"/>
                </a:schemeClr>
              </a:gs>
              <a:gs pos="46000">
                <a:schemeClr val="tx1">
                  <a:alpha val="14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Espace réservé du texte 9">
            <a:extLst>
              <a:ext uri="{FF2B5EF4-FFF2-40B4-BE49-F238E27FC236}">
                <a16:creationId xmlns:a16="http://schemas.microsoft.com/office/drawing/2014/main" id="{C6B5F9A1-EAB9-4BD5-BD88-BFE0278AAA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18" y="3577970"/>
            <a:ext cx="6086236" cy="9950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150"/>
              </a:lnSpc>
              <a:spcBef>
                <a:spcPts val="0"/>
              </a:spcBef>
              <a:buFontTx/>
              <a:buNone/>
              <a:defRPr sz="2625" b="1" spc="150" baseline="0">
                <a:solidFill>
                  <a:schemeClr val="bg1"/>
                </a:solidFill>
                <a:effectLst>
                  <a:outerShdw blurRad="50800" dist="63500" algn="l" rotWithShape="0">
                    <a:prstClr val="black">
                      <a:alpha val="86000"/>
                    </a:prstClr>
                  </a:outerShdw>
                </a:effectLst>
              </a:defRPr>
            </a:lvl1pPr>
            <a:lvl2pPr marL="0" indent="0">
              <a:lnSpc>
                <a:spcPts val="3150"/>
              </a:lnSpc>
              <a:spcBef>
                <a:spcPts val="0"/>
              </a:spcBef>
              <a:buFontTx/>
              <a:buNone/>
              <a:defRPr sz="2625">
                <a:solidFill>
                  <a:schemeClr val="bg1"/>
                </a:solidFill>
              </a:defRPr>
            </a:lvl2pPr>
            <a:lvl3pPr marL="0" indent="0">
              <a:lnSpc>
                <a:spcPts val="3150"/>
              </a:lnSpc>
              <a:spcBef>
                <a:spcPts val="0"/>
              </a:spcBef>
              <a:buFontTx/>
              <a:buNone/>
              <a:defRPr sz="2625">
                <a:solidFill>
                  <a:schemeClr val="bg1"/>
                </a:solidFill>
              </a:defRPr>
            </a:lvl3pPr>
            <a:lvl4pPr marL="0" indent="0">
              <a:lnSpc>
                <a:spcPts val="3150"/>
              </a:lnSpc>
              <a:spcBef>
                <a:spcPts val="0"/>
              </a:spcBef>
              <a:buFontTx/>
              <a:buNone/>
              <a:defRPr sz="2625">
                <a:solidFill>
                  <a:schemeClr val="bg1"/>
                </a:solidFill>
              </a:defRPr>
            </a:lvl4pPr>
            <a:lvl5pPr marL="0" indent="0">
              <a:lnSpc>
                <a:spcPts val="3150"/>
              </a:lnSpc>
              <a:spcBef>
                <a:spcPts val="0"/>
              </a:spcBef>
              <a:buFontTx/>
              <a:buNone/>
              <a:tabLst/>
              <a:defRPr sz="2625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5952982-E056-4082-B6BB-D73BFC772A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3202" y="4629870"/>
            <a:ext cx="6086236" cy="146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38" cap="all" spc="75" baseline="0"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38" cap="all" spc="75" baseline="0"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38" cap="all" spc="75" baseline="0"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38" cap="all" spc="75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tabLst/>
              <a:defRPr sz="938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14" name="Image 13" descr="Une image contenant texte, clipart, roue, matériel&#10;&#10;Description générée automatiquement">
            <a:extLst>
              <a:ext uri="{FF2B5EF4-FFF2-40B4-BE49-F238E27FC236}">
                <a16:creationId xmlns:a16="http://schemas.microsoft.com/office/drawing/2014/main" id="{74EEB3B0-F01E-4B0C-B80F-0E754A78CB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08" y="367105"/>
            <a:ext cx="2465410" cy="42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34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R 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02DAEEE-DF50-46E9-9F28-47C24A45D8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" y="1"/>
            <a:ext cx="9143111" cy="5143499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85BE81C-ED69-41E4-B127-AD0CA44C5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18" y="4437044"/>
            <a:ext cx="5024438" cy="370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150"/>
              </a:lnSpc>
              <a:spcBef>
                <a:spcPts val="0"/>
              </a:spcBef>
              <a:buFontTx/>
              <a:buNone/>
              <a:defRPr sz="1125" spc="38" baseline="0">
                <a:solidFill>
                  <a:schemeClr val="bg1"/>
                </a:solidFill>
              </a:defRPr>
            </a:lvl1pPr>
            <a:lvl2pPr marL="0" indent="0">
              <a:lnSpc>
                <a:spcPts val="3150"/>
              </a:lnSpc>
              <a:spcBef>
                <a:spcPts val="0"/>
              </a:spcBef>
              <a:buFontTx/>
              <a:buNone/>
              <a:defRPr sz="2625">
                <a:solidFill>
                  <a:schemeClr val="bg1"/>
                </a:solidFill>
              </a:defRPr>
            </a:lvl2pPr>
            <a:lvl3pPr marL="0" indent="0">
              <a:lnSpc>
                <a:spcPts val="3150"/>
              </a:lnSpc>
              <a:spcBef>
                <a:spcPts val="0"/>
              </a:spcBef>
              <a:buFontTx/>
              <a:buNone/>
              <a:defRPr sz="2625">
                <a:solidFill>
                  <a:schemeClr val="bg1"/>
                </a:solidFill>
              </a:defRPr>
            </a:lvl3pPr>
            <a:lvl4pPr marL="0" indent="0">
              <a:lnSpc>
                <a:spcPts val="3150"/>
              </a:lnSpc>
              <a:spcBef>
                <a:spcPts val="0"/>
              </a:spcBef>
              <a:buFontTx/>
              <a:buNone/>
              <a:defRPr sz="2625">
                <a:solidFill>
                  <a:schemeClr val="bg1"/>
                </a:solidFill>
              </a:defRPr>
            </a:lvl4pPr>
            <a:lvl5pPr marL="0" indent="0">
              <a:lnSpc>
                <a:spcPts val="3150"/>
              </a:lnSpc>
              <a:spcBef>
                <a:spcPts val="0"/>
              </a:spcBef>
              <a:buFontTx/>
              <a:buNone/>
              <a:tabLst/>
              <a:defRPr sz="2625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1243ACFF-9A49-6047-A0E0-ED4629C07757}"/>
              </a:ext>
            </a:extLst>
          </p:cNvPr>
          <p:cNvSpPr txBox="1">
            <a:spLocks/>
          </p:cNvSpPr>
          <p:nvPr userDrawn="1"/>
        </p:nvSpPr>
        <p:spPr>
          <a:xfrm>
            <a:off x="5406222" y="4599391"/>
            <a:ext cx="3356761" cy="133379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L="0" algn="l" defTabSz="914400" rtl="0" eaLnBrk="1" latinLnBrk="0" hangingPunct="1">
              <a:defRPr sz="700" kern="1200" cap="all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50" b="0" i="0" u="none" strike="noStrike" kern="1200" cap="all" spc="3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en-US" sz="750" b="0" i="0" u="none" strike="noStrike" kern="1200" cap="all" spc="3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Visiativ</a:t>
            </a:r>
            <a:r>
              <a:rPr lang="en-US" sz="750" b="0" i="0" u="none" strike="noStrike" kern="1200" cap="all" spc="3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– Confidential information – Any reproduction, in whole or in part, without the prior written consent of </a:t>
            </a:r>
            <a:r>
              <a:rPr lang="en-US" sz="750" b="0" i="0" u="none" strike="noStrike" kern="1200" cap="all" spc="30" baseline="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Visiativ</a:t>
            </a:r>
            <a:r>
              <a:rPr lang="en-US" sz="750" b="0" i="0" u="none" strike="noStrike" kern="1200" cap="all" spc="3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is forbidden.</a:t>
            </a:r>
          </a:p>
        </p:txBody>
      </p:sp>
    </p:spTree>
    <p:extLst>
      <p:ext uri="{BB962C8B-B14F-4D97-AF65-F5344CB8AC3E}">
        <p14:creationId xmlns:p14="http://schemas.microsoft.com/office/powerpoint/2010/main" val="799376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5729469" y="1"/>
            <a:ext cx="3414532" cy="5671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24" tIns="45712" rIns="91424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91424" tIns="45712" rIns="91424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2" y="4767264"/>
            <a:ext cx="2133600" cy="273844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CA2B3343-B001-964C-8680-40034F05C5E2}" type="datetimeFigureOut">
              <a:rPr lang="nl-NL"/>
              <a:pPr/>
              <a:t>24-11-2022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4" tIns="45712" rIns="91424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4" tIns="45712" rIns="91424" bIns="45712"/>
          <a:lstStyle/>
          <a:p>
            <a:fld id="{B4889E70-F098-8D4D-86EE-6EA2A4A4F06A}" type="slidenum">
              <a:rPr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882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-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59782"/>
            <a:ext cx="6400800" cy="9181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348889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 -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1"/>
            <a:ext cx="8207375" cy="3024188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201454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 -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1"/>
            <a:ext cx="3815655" cy="302418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6" y="1275607"/>
            <a:ext cx="4031679" cy="302418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409193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s -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1"/>
            <a:ext cx="8207375" cy="302418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0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Liste à puce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4099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59782"/>
            <a:ext cx="6400800" cy="9181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127144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re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 107">
            <a:extLst>
              <a:ext uri="{FF2B5EF4-FFF2-40B4-BE49-F238E27FC236}">
                <a16:creationId xmlns:a16="http://schemas.microsoft.com/office/drawing/2014/main" id="{6886F099-A3C8-415A-B037-AE35A93220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7" name="Image 56" descr="Une image contenant laser, scène, lumière&#10;&#10;Description générée automatiquement">
            <a:extLst>
              <a:ext uri="{FF2B5EF4-FFF2-40B4-BE49-F238E27FC236}">
                <a16:creationId xmlns:a16="http://schemas.microsoft.com/office/drawing/2014/main" id="{4C8AC80B-B300-44FC-BC52-120F2FF2F7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01" y="0"/>
            <a:ext cx="9147201" cy="498475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467832A-B04A-4256-9954-4A317F5A05A0}"/>
              </a:ext>
            </a:extLst>
          </p:cNvPr>
          <p:cNvSpPr/>
          <p:nvPr userDrawn="1"/>
        </p:nvSpPr>
        <p:spPr>
          <a:xfrm>
            <a:off x="-3202" y="0"/>
            <a:ext cx="9147201" cy="4984750"/>
          </a:xfrm>
          <a:prstGeom prst="rect">
            <a:avLst/>
          </a:prstGeom>
          <a:gradFill>
            <a:gsLst>
              <a:gs pos="0">
                <a:srgbClr val="19232E">
                  <a:alpha val="62000"/>
                </a:srgbClr>
              </a:gs>
              <a:gs pos="62000">
                <a:srgbClr val="3B1F4D">
                  <a:alpha val="85000"/>
                </a:srgbClr>
              </a:gs>
            </a:gsLst>
            <a:lin ang="30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4711475" y="4934670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4E378D-033B-4141-BF06-230E0FFB4865}" type="slidenum">
              <a:rPr lang="fr-FR" sz="90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/>
              <a:t>‹nr.›</a:t>
            </a:fld>
            <a:endParaRPr lang="fr-FR" sz="1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9" name="Group 4">
            <a:extLst>
              <a:ext uri="{FF2B5EF4-FFF2-40B4-BE49-F238E27FC236}">
                <a16:creationId xmlns:a16="http://schemas.microsoft.com/office/drawing/2014/main" id="{CD230A2C-D463-4E5E-B5DA-8309EC57277F}"/>
              </a:ext>
            </a:extLst>
          </p:cNvPr>
          <p:cNvGrpSpPr/>
          <p:nvPr userDrawn="1"/>
        </p:nvGrpSpPr>
        <p:grpSpPr>
          <a:xfrm>
            <a:off x="3707755" y="627534"/>
            <a:ext cx="1728192" cy="78227"/>
            <a:chOff x="6927228" y="7552706"/>
            <a:chExt cx="5016271" cy="227062"/>
          </a:xfrm>
          <a:solidFill>
            <a:schemeClr val="bg1"/>
          </a:solidFill>
        </p:grpSpPr>
        <p:sp>
          <p:nvSpPr>
            <p:cNvPr id="60" name="Oval 22">
              <a:extLst>
                <a:ext uri="{FF2B5EF4-FFF2-40B4-BE49-F238E27FC236}">
                  <a16:creationId xmlns:a16="http://schemas.microsoft.com/office/drawing/2014/main" id="{58424845-AC19-4EDE-AB36-D318C34316C1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6927228" y="771191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23">
              <a:extLst>
                <a:ext uri="{FF2B5EF4-FFF2-40B4-BE49-F238E27FC236}">
                  <a16:creationId xmlns:a16="http://schemas.microsoft.com/office/drawing/2014/main" id="{9AB00A37-8D5D-4F63-959E-FA4B7D53424A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7142741" y="770950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24">
              <a:extLst>
                <a:ext uri="{FF2B5EF4-FFF2-40B4-BE49-F238E27FC236}">
                  <a16:creationId xmlns:a16="http://schemas.microsoft.com/office/drawing/2014/main" id="{0D307407-E498-4A5B-B9EB-079154B06E25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7358254" y="770709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25">
              <a:extLst>
                <a:ext uri="{FF2B5EF4-FFF2-40B4-BE49-F238E27FC236}">
                  <a16:creationId xmlns:a16="http://schemas.microsoft.com/office/drawing/2014/main" id="{8FECEAC4-9799-4E27-9EE4-8D1CEEBF8D52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7573766" y="7712631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26">
              <a:extLst>
                <a:ext uri="{FF2B5EF4-FFF2-40B4-BE49-F238E27FC236}">
                  <a16:creationId xmlns:a16="http://schemas.microsoft.com/office/drawing/2014/main" id="{45893EF3-2F62-4E3D-8090-35D19968C3B3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7789279" y="77102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27">
              <a:extLst>
                <a:ext uri="{FF2B5EF4-FFF2-40B4-BE49-F238E27FC236}">
                  <a16:creationId xmlns:a16="http://schemas.microsoft.com/office/drawing/2014/main" id="{78313CCC-A177-4704-B93C-9317EB1463FC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8004792" y="771576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28">
              <a:extLst>
                <a:ext uri="{FF2B5EF4-FFF2-40B4-BE49-F238E27FC236}">
                  <a16:creationId xmlns:a16="http://schemas.microsoft.com/office/drawing/2014/main" id="{8D6583E6-3BDF-443F-986F-32E8A45D42A9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8220304" y="771334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29">
              <a:extLst>
                <a:ext uri="{FF2B5EF4-FFF2-40B4-BE49-F238E27FC236}">
                  <a16:creationId xmlns:a16="http://schemas.microsoft.com/office/drawing/2014/main" id="{11459BFE-B37F-430E-81DC-48D93ECC9BC6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8435817" y="771093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30">
              <a:extLst>
                <a:ext uri="{FF2B5EF4-FFF2-40B4-BE49-F238E27FC236}">
                  <a16:creationId xmlns:a16="http://schemas.microsoft.com/office/drawing/2014/main" id="{5001A81D-32CE-4E4C-8F6E-14148B1815DF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8651330" y="770852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31">
              <a:extLst>
                <a:ext uri="{FF2B5EF4-FFF2-40B4-BE49-F238E27FC236}">
                  <a16:creationId xmlns:a16="http://schemas.microsoft.com/office/drawing/2014/main" id="{9C82776E-7D22-40D9-9364-C20CA03B483B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8866842" y="771406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32">
              <a:extLst>
                <a:ext uri="{FF2B5EF4-FFF2-40B4-BE49-F238E27FC236}">
                  <a16:creationId xmlns:a16="http://schemas.microsoft.com/office/drawing/2014/main" id="{43130D63-0CF9-4466-9CCD-AC65938A627F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9082355" y="771165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33">
              <a:extLst>
                <a:ext uri="{FF2B5EF4-FFF2-40B4-BE49-F238E27FC236}">
                  <a16:creationId xmlns:a16="http://schemas.microsoft.com/office/drawing/2014/main" id="{80B44C2D-0491-4DB5-8AF7-0D8460BA7B18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9297868" y="770924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9">
              <a:extLst>
                <a:ext uri="{FF2B5EF4-FFF2-40B4-BE49-F238E27FC236}">
                  <a16:creationId xmlns:a16="http://schemas.microsoft.com/office/drawing/2014/main" id="{04C86FCA-2F71-465B-9DE4-42101ED71BFF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6927228" y="755752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11">
              <a:extLst>
                <a:ext uri="{FF2B5EF4-FFF2-40B4-BE49-F238E27FC236}">
                  <a16:creationId xmlns:a16="http://schemas.microsoft.com/office/drawing/2014/main" id="{04A8A96D-C0CB-491D-AC5D-DCB2F9F96415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7142741" y="755511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12">
              <a:extLst>
                <a:ext uri="{FF2B5EF4-FFF2-40B4-BE49-F238E27FC236}">
                  <a16:creationId xmlns:a16="http://schemas.microsoft.com/office/drawing/2014/main" id="{2DAAF83F-2BD8-4B62-982F-2C2C7D2CAF77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7358254" y="755270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3">
              <a:extLst>
                <a:ext uri="{FF2B5EF4-FFF2-40B4-BE49-F238E27FC236}">
                  <a16:creationId xmlns:a16="http://schemas.microsoft.com/office/drawing/2014/main" id="{BAE17ED8-A49D-4346-BC2E-940B5C4B023F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7573766" y="755824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14">
              <a:extLst>
                <a:ext uri="{FF2B5EF4-FFF2-40B4-BE49-F238E27FC236}">
                  <a16:creationId xmlns:a16="http://schemas.microsoft.com/office/drawing/2014/main" id="{71CC9700-DBDF-46A6-B6EE-091999C62D72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7789279" y="755583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5">
              <a:extLst>
                <a:ext uri="{FF2B5EF4-FFF2-40B4-BE49-F238E27FC236}">
                  <a16:creationId xmlns:a16="http://schemas.microsoft.com/office/drawing/2014/main" id="{4FFF43B5-02B7-40C0-9570-CD22184F3C3A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8004792" y="756137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16">
              <a:extLst>
                <a:ext uri="{FF2B5EF4-FFF2-40B4-BE49-F238E27FC236}">
                  <a16:creationId xmlns:a16="http://schemas.microsoft.com/office/drawing/2014/main" id="{C8D6263D-ECCE-493D-B185-3C51FAE60007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8220304" y="755896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17">
              <a:extLst>
                <a:ext uri="{FF2B5EF4-FFF2-40B4-BE49-F238E27FC236}">
                  <a16:creationId xmlns:a16="http://schemas.microsoft.com/office/drawing/2014/main" id="{653AA5D8-2CB6-4EEB-954A-9DE6288BEA62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8435817" y="7556551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18">
              <a:extLst>
                <a:ext uri="{FF2B5EF4-FFF2-40B4-BE49-F238E27FC236}">
                  <a16:creationId xmlns:a16="http://schemas.microsoft.com/office/drawing/2014/main" id="{4259ABCF-DF2A-4802-8C29-96C092741BCD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8651330" y="755414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19">
              <a:extLst>
                <a:ext uri="{FF2B5EF4-FFF2-40B4-BE49-F238E27FC236}">
                  <a16:creationId xmlns:a16="http://schemas.microsoft.com/office/drawing/2014/main" id="{ED80A3B8-040C-4273-BAAF-FC51ABAD14F2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8866842" y="755967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20">
              <a:extLst>
                <a:ext uri="{FF2B5EF4-FFF2-40B4-BE49-F238E27FC236}">
                  <a16:creationId xmlns:a16="http://schemas.microsoft.com/office/drawing/2014/main" id="{D6EC496D-C166-4FC2-91B0-EDFD886ACD32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9082355" y="755726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21">
              <a:extLst>
                <a:ext uri="{FF2B5EF4-FFF2-40B4-BE49-F238E27FC236}">
                  <a16:creationId xmlns:a16="http://schemas.microsoft.com/office/drawing/2014/main" id="{36A72F26-1034-455F-B98E-CAEAD4E291F8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9297868" y="755485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49">
              <a:extLst>
                <a:ext uri="{FF2B5EF4-FFF2-40B4-BE49-F238E27FC236}">
                  <a16:creationId xmlns:a16="http://schemas.microsoft.com/office/drawing/2014/main" id="{B6D34002-127C-4CBB-B0FF-AB211E460C42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9508851" y="771191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50">
              <a:extLst>
                <a:ext uri="{FF2B5EF4-FFF2-40B4-BE49-F238E27FC236}">
                  <a16:creationId xmlns:a16="http://schemas.microsoft.com/office/drawing/2014/main" id="{E51482F8-B238-4852-BA0C-F9D6DA402484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9724364" y="770950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51">
              <a:extLst>
                <a:ext uri="{FF2B5EF4-FFF2-40B4-BE49-F238E27FC236}">
                  <a16:creationId xmlns:a16="http://schemas.microsoft.com/office/drawing/2014/main" id="{6FFB4924-DFC1-4D59-A010-51D4D144CB63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9939877" y="770709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52">
              <a:extLst>
                <a:ext uri="{FF2B5EF4-FFF2-40B4-BE49-F238E27FC236}">
                  <a16:creationId xmlns:a16="http://schemas.microsoft.com/office/drawing/2014/main" id="{974C5456-11A1-4186-B5E5-BB9C59535AA3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0155389" y="7712631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53">
              <a:extLst>
                <a:ext uri="{FF2B5EF4-FFF2-40B4-BE49-F238E27FC236}">
                  <a16:creationId xmlns:a16="http://schemas.microsoft.com/office/drawing/2014/main" id="{D80B9156-097E-4A3E-A96C-C43230A50107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0370902" y="771022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54">
              <a:extLst>
                <a:ext uri="{FF2B5EF4-FFF2-40B4-BE49-F238E27FC236}">
                  <a16:creationId xmlns:a16="http://schemas.microsoft.com/office/drawing/2014/main" id="{67F382D1-39D7-46C8-A99A-724E4A25EA47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0586415" y="771576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55">
              <a:extLst>
                <a:ext uri="{FF2B5EF4-FFF2-40B4-BE49-F238E27FC236}">
                  <a16:creationId xmlns:a16="http://schemas.microsoft.com/office/drawing/2014/main" id="{FC787D28-A316-4860-8FBE-277DE2223BF2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0801927" y="771334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56">
              <a:extLst>
                <a:ext uri="{FF2B5EF4-FFF2-40B4-BE49-F238E27FC236}">
                  <a16:creationId xmlns:a16="http://schemas.microsoft.com/office/drawing/2014/main" id="{1E8C5E2D-FDA5-4285-9521-2D567C462520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1017440" y="771093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57">
              <a:extLst>
                <a:ext uri="{FF2B5EF4-FFF2-40B4-BE49-F238E27FC236}">
                  <a16:creationId xmlns:a16="http://schemas.microsoft.com/office/drawing/2014/main" id="{BCF2435B-C824-4BEE-94AD-D796DA53382B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1232953" y="770852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58">
              <a:extLst>
                <a:ext uri="{FF2B5EF4-FFF2-40B4-BE49-F238E27FC236}">
                  <a16:creationId xmlns:a16="http://schemas.microsoft.com/office/drawing/2014/main" id="{D9EB76DF-C353-459F-8F7F-8DC4E28C5F0B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1448465" y="771406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59">
              <a:extLst>
                <a:ext uri="{FF2B5EF4-FFF2-40B4-BE49-F238E27FC236}">
                  <a16:creationId xmlns:a16="http://schemas.microsoft.com/office/drawing/2014/main" id="{99B83F28-6D57-4536-B70A-43A8D13CC242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1663978" y="771165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60">
              <a:extLst>
                <a:ext uri="{FF2B5EF4-FFF2-40B4-BE49-F238E27FC236}">
                  <a16:creationId xmlns:a16="http://schemas.microsoft.com/office/drawing/2014/main" id="{D00A199D-E430-4096-B3CE-9A4EA1B1CF53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1879491" y="7709243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37">
              <a:extLst>
                <a:ext uri="{FF2B5EF4-FFF2-40B4-BE49-F238E27FC236}">
                  <a16:creationId xmlns:a16="http://schemas.microsoft.com/office/drawing/2014/main" id="{BB305A98-D568-45D3-AD13-3E99BD969BB8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9508851" y="755752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38">
              <a:extLst>
                <a:ext uri="{FF2B5EF4-FFF2-40B4-BE49-F238E27FC236}">
                  <a16:creationId xmlns:a16="http://schemas.microsoft.com/office/drawing/2014/main" id="{EBD75DCB-7D0D-4C1D-8477-3B6FED2CE0AF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9724364" y="755511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39">
              <a:extLst>
                <a:ext uri="{FF2B5EF4-FFF2-40B4-BE49-F238E27FC236}">
                  <a16:creationId xmlns:a16="http://schemas.microsoft.com/office/drawing/2014/main" id="{5F186A18-C37F-473C-A3E4-5FBBBC3071E0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9939877" y="7552706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40">
              <a:extLst>
                <a:ext uri="{FF2B5EF4-FFF2-40B4-BE49-F238E27FC236}">
                  <a16:creationId xmlns:a16="http://schemas.microsoft.com/office/drawing/2014/main" id="{3EFC0E9B-491E-4F2F-85A0-A7207BBCD4A3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0155389" y="7558245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41">
              <a:extLst>
                <a:ext uri="{FF2B5EF4-FFF2-40B4-BE49-F238E27FC236}">
                  <a16:creationId xmlns:a16="http://schemas.microsoft.com/office/drawing/2014/main" id="{DAE77B7E-F315-4B78-BCB7-46AFAD148B1D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0370902" y="755583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42">
              <a:extLst>
                <a:ext uri="{FF2B5EF4-FFF2-40B4-BE49-F238E27FC236}">
                  <a16:creationId xmlns:a16="http://schemas.microsoft.com/office/drawing/2014/main" id="{70CF5334-7F78-4159-A678-F35216074799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0586415" y="7561374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43">
              <a:extLst>
                <a:ext uri="{FF2B5EF4-FFF2-40B4-BE49-F238E27FC236}">
                  <a16:creationId xmlns:a16="http://schemas.microsoft.com/office/drawing/2014/main" id="{0611BEDC-24DE-4217-8B71-54616AA15795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0801927" y="7558962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44">
              <a:extLst>
                <a:ext uri="{FF2B5EF4-FFF2-40B4-BE49-F238E27FC236}">
                  <a16:creationId xmlns:a16="http://schemas.microsoft.com/office/drawing/2014/main" id="{88A57733-6BCA-4FA2-929C-7769053AD35E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1017440" y="7556551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45">
              <a:extLst>
                <a:ext uri="{FF2B5EF4-FFF2-40B4-BE49-F238E27FC236}">
                  <a16:creationId xmlns:a16="http://schemas.microsoft.com/office/drawing/2014/main" id="{C2C63C51-4338-4A98-B4A8-B6DDFDC5169C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1232953" y="7554140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46">
              <a:extLst>
                <a:ext uri="{FF2B5EF4-FFF2-40B4-BE49-F238E27FC236}">
                  <a16:creationId xmlns:a16="http://schemas.microsoft.com/office/drawing/2014/main" id="{5DB9B582-1BF6-43D9-9627-BD0BD2DA2B9F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1448465" y="7559679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47">
              <a:extLst>
                <a:ext uri="{FF2B5EF4-FFF2-40B4-BE49-F238E27FC236}">
                  <a16:creationId xmlns:a16="http://schemas.microsoft.com/office/drawing/2014/main" id="{E759EB6D-4EFC-4FEA-8E45-0C91F4E87D6C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1663978" y="7557268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48">
              <a:extLst>
                <a:ext uri="{FF2B5EF4-FFF2-40B4-BE49-F238E27FC236}">
                  <a16:creationId xmlns:a16="http://schemas.microsoft.com/office/drawing/2014/main" id="{BFC15415-6830-4788-BD47-3AC048857E53}"/>
                </a:ext>
              </a:extLst>
            </p:cNvPr>
            <p:cNvSpPr>
              <a:spLocks noChangeAspect="1"/>
            </p:cNvSpPr>
            <p:nvPr/>
          </p:nvSpPr>
          <p:spPr>
            <a:xfrm rot="18861538">
              <a:off x="11879491" y="7554857"/>
              <a:ext cx="64008" cy="64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82CD195F-EC34-4D57-8A64-9980FA5D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296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7575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EU TITRE + 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983C74-F1FB-4DF8-AE4D-F6C806353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742" y="373814"/>
            <a:ext cx="3940106" cy="7217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50"/>
              </a:lnSpc>
              <a:buFontTx/>
              <a:buNone/>
              <a:defRPr sz="1125" b="1"/>
            </a:lvl1pPr>
            <a:lvl2pPr marL="0" marR="0" indent="0" algn="l" defTabSz="685800" rtl="0" eaLnBrk="1" fontAlgn="auto" latinLnBrk="0" hangingPunct="1">
              <a:lnSpc>
                <a:spcPts val="135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>
                <a:solidFill>
                  <a:schemeClr val="accent2"/>
                </a:solidFill>
              </a:defRPr>
            </a:lvl2pPr>
            <a:lvl3pPr marL="0" indent="0">
              <a:lnSpc>
                <a:spcPts val="1350"/>
              </a:lnSpc>
              <a:buFontTx/>
              <a:buNone/>
              <a:defRPr sz="1125"/>
            </a:lvl3pPr>
            <a:lvl4pPr marL="0" indent="0">
              <a:lnSpc>
                <a:spcPts val="1350"/>
              </a:lnSpc>
              <a:buFontTx/>
              <a:buNone/>
              <a:defRPr sz="1125"/>
            </a:lvl4pPr>
            <a:lvl5pPr marL="0" indent="0">
              <a:lnSpc>
                <a:spcPts val="1350"/>
              </a:lnSpc>
              <a:buFontTx/>
              <a:buNone/>
              <a:defRPr sz="11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4D757AA5-638E-4CE9-BF72-B71A7BBA8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742" y="1354238"/>
            <a:ext cx="3940106" cy="33787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75"/>
              </a:lnSpc>
              <a:spcBef>
                <a:spcPts val="0"/>
              </a:spcBef>
              <a:spcAft>
                <a:spcPts val="1350"/>
              </a:spcAft>
              <a:buFontTx/>
              <a:buNone/>
              <a:defRPr sz="2250" spc="23" baseline="0"/>
            </a:lvl1pPr>
            <a:lvl2pPr marL="0" indent="0">
              <a:lnSpc>
                <a:spcPts val="1125"/>
              </a:lnSpc>
              <a:spcBef>
                <a:spcPts val="0"/>
              </a:spcBef>
              <a:buFontTx/>
              <a:buNone/>
              <a:defRPr sz="825"/>
            </a:lvl2pPr>
            <a:lvl3pPr marL="486000" indent="-135000">
              <a:lnSpc>
                <a:spcPts val="1125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"/>
              <a:defRPr sz="825"/>
            </a:lvl3pPr>
            <a:lvl4pPr marL="0" indent="0">
              <a:lnSpc>
                <a:spcPts val="1125"/>
              </a:lnSpc>
              <a:spcBef>
                <a:spcPts val="0"/>
              </a:spcBef>
              <a:buFontTx/>
              <a:buNone/>
              <a:defRPr sz="825"/>
            </a:lvl4pPr>
            <a:lvl5pPr marL="0" indent="0">
              <a:lnSpc>
                <a:spcPts val="1125"/>
              </a:lnSpc>
              <a:spcBef>
                <a:spcPts val="0"/>
              </a:spcBef>
              <a:buFontTx/>
              <a:buNone/>
              <a:defRPr sz="82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574A557-B608-42D0-9EC8-894F27F890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231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CAF3FECF-5352-42BA-80A3-DF9246A3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7876" y="4977811"/>
            <a:ext cx="2448029" cy="134621"/>
          </a:xfrm>
          <a:prstGeom prst="rect">
            <a:avLst/>
          </a:prstGeom>
        </p:spPr>
        <p:txBody>
          <a:bodyPr lIns="0" tIns="0" rIns="0" bIns="0"/>
          <a:lstStyle>
            <a:lvl1pPr>
              <a:defRPr sz="525" cap="all" spc="30" baseline="0"/>
            </a:lvl1pPr>
          </a:lstStyle>
          <a:p>
            <a:r>
              <a:rPr lang="en-US"/>
              <a:t>Factory meeting    |   25 Mars 2022</a:t>
            </a:r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391F790-E64E-D54E-A074-543E117E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4920" y="4976863"/>
            <a:ext cx="253221" cy="1333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525"/>
            </a:lvl1pPr>
          </a:lstStyle>
          <a:p>
            <a:fld id="{2D1EB40A-B97B-475F-A666-5D5A22EE7EC9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255CA49F-833B-7A4F-B9BD-42A87CA66C96}"/>
              </a:ext>
            </a:extLst>
          </p:cNvPr>
          <p:cNvSpPr txBox="1">
            <a:spLocks/>
          </p:cNvSpPr>
          <p:nvPr userDrawn="1"/>
        </p:nvSpPr>
        <p:spPr>
          <a:xfrm>
            <a:off x="4251961" y="4990198"/>
            <a:ext cx="4382045" cy="132431"/>
          </a:xfrm>
          <a:prstGeom prst="rect">
            <a:avLst/>
          </a:prstGeom>
        </p:spPr>
        <p:txBody>
          <a:bodyPr lIns="0" tIns="0" rIns="0" bIns="0"/>
          <a:lstStyle>
            <a:defPPr>
              <a:defRPr lang="fr-FR"/>
            </a:defPPr>
            <a:lvl1pPr marL="0" algn="l" defTabSz="914400" rtl="0" eaLnBrk="1" latinLnBrk="0" hangingPunct="1">
              <a:defRPr sz="700" kern="1200" cap="all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450" b="0" i="0" u="none" strike="noStrike" kern="1200" cap="none" spc="3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</a:t>
            </a:r>
            <a:r>
              <a:rPr lang="fr-FR" sz="450" b="0" i="0" u="none" strike="noStrike" kern="1200" cap="none" spc="3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Visiativ</a:t>
            </a:r>
            <a:r>
              <a:rPr lang="fr-FR" sz="450" b="0" i="0" u="none" strike="noStrike" kern="1200" cap="none" spc="3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Information confidentielle – Toute reproduction partielle ou complète est interdite sans accord préalable écrit.</a:t>
            </a:r>
            <a:endParaRPr lang="fr-FR" sz="450" cap="none" baseline="0">
              <a:solidFill>
                <a:schemeClr val="tx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9391844-8BDE-48AB-8481-1727895595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953786"/>
            <a:ext cx="641669" cy="110799"/>
          </a:xfrm>
          <a:prstGeom prst="rect">
            <a:avLst/>
          </a:prstGeom>
        </p:spPr>
      </p:pic>
      <p:pic>
        <p:nvPicPr>
          <p:cNvPr id="14" name="Picture 2" descr="Rollomatic SA | Co-Responsable Marketing f/h">
            <a:extLst>
              <a:ext uri="{FF2B5EF4-FFF2-40B4-BE49-F238E27FC236}">
                <a16:creationId xmlns:a16="http://schemas.microsoft.com/office/drawing/2014/main" id="{73D89711-499F-461D-B258-C2EB9FC85D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679" y="4910276"/>
            <a:ext cx="1004378" cy="17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6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128712" y="4748882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94E378D-033B-4141-BF06-230E0FFB4865}" type="slidenum">
              <a:rPr lang="fr-FR" sz="900" smtClean="0">
                <a:latin typeface="Segoe UI Light" panose="020B0502040204020203" pitchFamily="34" charset="0"/>
                <a:cs typeface="Segoe UI Light" panose="020B0502040204020203" pitchFamily="34" charset="0"/>
              </a:rPr>
              <a:pPr algn="l"/>
              <a:t>‹nr.›</a:t>
            </a:fld>
            <a:endParaRPr lang="fr-FR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6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1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17" Type="http://schemas.openxmlformats.org/officeDocument/2006/relationships/image" Target="../media/image79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image" Target="../media/image8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11" Type="http://schemas.openxmlformats.org/officeDocument/2006/relationships/image" Target="../media/image73.jpeg"/><Relationship Id="rId5" Type="http://schemas.openxmlformats.org/officeDocument/2006/relationships/image" Target="../media/image67.png"/><Relationship Id="rId15" Type="http://schemas.openxmlformats.org/officeDocument/2006/relationships/image" Target="../media/image77.jpe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6.jpeg"/><Relationship Id="rId9" Type="http://schemas.openxmlformats.org/officeDocument/2006/relationships/image" Target="../media/image71.jpeg"/><Relationship Id="rId14" Type="http://schemas.openxmlformats.org/officeDocument/2006/relationships/image" Target="../media/image7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jpeg"/><Relationship Id="rId18" Type="http://schemas.openxmlformats.org/officeDocument/2006/relationships/image" Target="../media/image99.jpeg"/><Relationship Id="rId3" Type="http://schemas.openxmlformats.org/officeDocument/2006/relationships/image" Target="../media/image84.png"/><Relationship Id="rId21" Type="http://schemas.openxmlformats.org/officeDocument/2006/relationships/image" Target="../media/image102.jpeg"/><Relationship Id="rId7" Type="http://schemas.openxmlformats.org/officeDocument/2006/relationships/image" Target="../media/image88.jpeg"/><Relationship Id="rId12" Type="http://schemas.openxmlformats.org/officeDocument/2006/relationships/image" Target="../media/image93.gif"/><Relationship Id="rId17" Type="http://schemas.openxmlformats.org/officeDocument/2006/relationships/image" Target="../media/image98.jpe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jpe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jpeg"/><Relationship Id="rId10" Type="http://schemas.openxmlformats.org/officeDocument/2006/relationships/image" Target="../media/image91.png"/><Relationship Id="rId19" Type="http://schemas.openxmlformats.org/officeDocument/2006/relationships/image" Target="../media/image100.jpe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jpeg"/><Relationship Id="rId22" Type="http://schemas.openxmlformats.org/officeDocument/2006/relationships/image" Target="../media/image10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13" Type="http://schemas.openxmlformats.org/officeDocument/2006/relationships/image" Target="../media/image115.jpeg"/><Relationship Id="rId3" Type="http://schemas.openxmlformats.org/officeDocument/2006/relationships/image" Target="../media/image105.png"/><Relationship Id="rId7" Type="http://schemas.openxmlformats.org/officeDocument/2006/relationships/image" Target="../media/image109.jpeg"/><Relationship Id="rId12" Type="http://schemas.openxmlformats.org/officeDocument/2006/relationships/image" Target="../media/image114.png"/><Relationship Id="rId2" Type="http://schemas.openxmlformats.org/officeDocument/2006/relationships/image" Target="../media/image104.jpeg"/><Relationship Id="rId16" Type="http://schemas.openxmlformats.org/officeDocument/2006/relationships/image" Target="../media/image1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.jpeg"/><Relationship Id="rId11" Type="http://schemas.openxmlformats.org/officeDocument/2006/relationships/image" Target="../media/image113.jpeg"/><Relationship Id="rId5" Type="http://schemas.openxmlformats.org/officeDocument/2006/relationships/image" Target="../media/image107.jpeg"/><Relationship Id="rId15" Type="http://schemas.openxmlformats.org/officeDocument/2006/relationships/image" Target="../media/image117.jpeg"/><Relationship Id="rId10" Type="http://schemas.openxmlformats.org/officeDocument/2006/relationships/image" Target="../media/image112.jpe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Relationship Id="rId14" Type="http://schemas.openxmlformats.org/officeDocument/2006/relationships/image" Target="../media/image1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7.png"/><Relationship Id="rId21" Type="http://schemas.openxmlformats.org/officeDocument/2006/relationships/image" Target="../media/image34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5" Type="http://schemas.openxmlformats.org/officeDocument/2006/relationships/image" Target="../media/image38.svg"/><Relationship Id="rId2" Type="http://schemas.openxmlformats.org/officeDocument/2006/relationships/notesSlide" Target="../notesSlides/notesSlide1.xml"/><Relationship Id="rId16" Type="http://schemas.openxmlformats.org/officeDocument/2006/relationships/slide" Target="slide3.xml"/><Relationship Id="rId20" Type="http://schemas.openxmlformats.org/officeDocument/2006/relationships/image" Target="../media/image33.png"/><Relationship Id="rId29" Type="http://schemas.openxmlformats.org/officeDocument/2006/relationships/image" Target="../media/image42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37.pn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10" Type="http://schemas.openxmlformats.org/officeDocument/2006/relationships/image" Target="../media/image24.png"/><Relationship Id="rId19" Type="http://schemas.openxmlformats.org/officeDocument/2006/relationships/image" Target="../media/image32.svg"/><Relationship Id="rId31" Type="http://schemas.openxmlformats.org/officeDocument/2006/relationships/image" Target="../media/image4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5.png"/><Relationship Id="rId27" Type="http://schemas.openxmlformats.org/officeDocument/2006/relationships/image" Target="../media/image40.svg"/><Relationship Id="rId30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microsoft.com/office/2007/relationships/hdphoto" Target="../media/hdphoto1.wdp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D09B63-806E-4057-88B5-FB3F28C033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733550"/>
            <a:ext cx="6553182" cy="1981920"/>
          </a:xfrm>
        </p:spPr>
        <p:txBody>
          <a:bodyPr/>
          <a:lstStyle/>
          <a:p>
            <a:endParaRPr lang="fr-FR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fr-FR" sz="2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MANAGING CUSTOMER SERVICES ACTIVITIES</a:t>
            </a:r>
          </a:p>
          <a:p>
            <a:endParaRPr lang="en-US" sz="2000" i="1" noProof="0" dirty="0"/>
          </a:p>
          <a:p>
            <a:r>
              <a:rPr lang="en-US" sz="2000" i="1" noProof="0" dirty="0"/>
              <a:t>Enhance your Customer Service with </a:t>
            </a:r>
            <a:r>
              <a:rPr lang="en-US" sz="2000" i="1" noProof="0" dirty="0" err="1"/>
              <a:t>Visiati</a:t>
            </a:r>
            <a:r>
              <a:rPr lang="en-US" sz="2000" i="1" dirty="0"/>
              <a:t>v Platform </a:t>
            </a:r>
            <a:r>
              <a:rPr lang="en-US" sz="2000" i="1" noProof="0" dirty="0"/>
              <a:t>and get ready for Industry 4.0</a:t>
            </a:r>
          </a:p>
          <a:p>
            <a:endParaRPr lang="fr-FR" sz="20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EB5869-FA9E-B02C-473F-81BAC1A1E8A9}"/>
              </a:ext>
            </a:extLst>
          </p:cNvPr>
          <p:cNvSpPr/>
          <p:nvPr/>
        </p:nvSpPr>
        <p:spPr>
          <a:xfrm>
            <a:off x="0" y="4552950"/>
            <a:ext cx="9144000" cy="59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DE98658-0D2F-6A32-80D0-90FC092B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629150"/>
            <a:ext cx="19526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7255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242358" y="1"/>
            <a:ext cx="3890784" cy="4977243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0" tIns="109728" rIns="137160" bIns="3429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27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Century Gothic" panose="020B05020202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79" y="-20538"/>
            <a:ext cx="3847735" cy="49938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3EA6A7-C6D0-4CF0-A536-C5BC590F10B0}"/>
              </a:ext>
            </a:extLst>
          </p:cNvPr>
          <p:cNvSpPr/>
          <p:nvPr/>
        </p:nvSpPr>
        <p:spPr bwMode="auto">
          <a:xfrm>
            <a:off x="-6672" y="1276350"/>
            <a:ext cx="4860032" cy="470898"/>
          </a:xfrm>
          <a:prstGeom prst="rect">
            <a:avLst/>
          </a:prstGeom>
          <a:solidFill>
            <a:srgbClr val="7B7B7B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 service client 4.0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1276350"/>
            <a:ext cx="4860032" cy="4708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Customer Service challenges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-1" y="2716510"/>
            <a:ext cx="4860033" cy="470898"/>
          </a:xfrm>
          <a:prstGeom prst="rect">
            <a:avLst/>
          </a:prstGeom>
          <a:solidFill>
            <a:srgbClr val="7B7B7B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Demo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-1" y="4156670"/>
            <a:ext cx="4860033" cy="470898"/>
          </a:xfrm>
          <a:prstGeom prst="rect">
            <a:avLst/>
          </a:prstGeom>
          <a:solidFill>
            <a:srgbClr val="7B7B7B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pc="-38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Benefits</a:t>
            </a:r>
            <a:endParaRPr lang="fr-FR" spc="-38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" y="3435580"/>
            <a:ext cx="4860033" cy="470898"/>
          </a:xfrm>
          <a:prstGeom prst="rect">
            <a:avLst/>
          </a:prstGeom>
          <a:solidFill>
            <a:srgbClr val="7B7B7B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Features at a glance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-1" y="1996627"/>
            <a:ext cx="4860033" cy="47089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Customer cases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0800" y="285750"/>
            <a:ext cx="1735931" cy="4570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cap="all" dirty="0">
                <a:latin typeface="Segoe UI Light" panose="020B0502040204020203" pitchFamily="34" charset="0"/>
                <a:cs typeface="Segoe UI Light" panose="020B0502040204020203" pitchFamily="34" charset="0"/>
              </a:rPr>
              <a:t>Agenda</a:t>
            </a:r>
            <a:endParaRPr lang="fr-FR" sz="2400" cap="al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black">
          <a:xfrm>
            <a:off x="5562600" y="1923750"/>
            <a:ext cx="648000" cy="648000"/>
          </a:xfrm>
          <a:custGeom>
            <a:avLst/>
            <a:gdLst>
              <a:gd name="T0" fmla="*/ 61 w 150"/>
              <a:gd name="T1" fmla="*/ 82 h 149"/>
              <a:gd name="T2" fmla="*/ 84 w 150"/>
              <a:gd name="T3" fmla="*/ 104 h 149"/>
              <a:gd name="T4" fmla="*/ 66 w 150"/>
              <a:gd name="T5" fmla="*/ 104 h 149"/>
              <a:gd name="T6" fmla="*/ 35 w 150"/>
              <a:gd name="T7" fmla="*/ 75 h 149"/>
              <a:gd name="T8" fmla="*/ 65 w 150"/>
              <a:gd name="T9" fmla="*/ 46 h 149"/>
              <a:gd name="T10" fmla="*/ 84 w 150"/>
              <a:gd name="T11" fmla="*/ 46 h 149"/>
              <a:gd name="T12" fmla="*/ 61 w 150"/>
              <a:gd name="T13" fmla="*/ 67 h 149"/>
              <a:gd name="T14" fmla="*/ 113 w 150"/>
              <a:gd name="T15" fmla="*/ 67 h 149"/>
              <a:gd name="T16" fmla="*/ 113 w 150"/>
              <a:gd name="T17" fmla="*/ 82 h 149"/>
              <a:gd name="T18" fmla="*/ 61 w 150"/>
              <a:gd name="T19" fmla="*/ 82 h 149"/>
              <a:gd name="T20" fmla="*/ 150 w 150"/>
              <a:gd name="T21" fmla="*/ 75 h 149"/>
              <a:gd name="T22" fmla="*/ 75 w 150"/>
              <a:gd name="T23" fmla="*/ 149 h 149"/>
              <a:gd name="T24" fmla="*/ 0 w 150"/>
              <a:gd name="T25" fmla="*/ 75 h 149"/>
              <a:gd name="T26" fmla="*/ 75 w 150"/>
              <a:gd name="T27" fmla="*/ 0 h 149"/>
              <a:gd name="T28" fmla="*/ 150 w 150"/>
              <a:gd name="T29" fmla="*/ 75 h 149"/>
              <a:gd name="T30" fmla="*/ 140 w 150"/>
              <a:gd name="T31" fmla="*/ 75 h 149"/>
              <a:gd name="T32" fmla="*/ 75 w 150"/>
              <a:gd name="T33" fmla="*/ 9 h 149"/>
              <a:gd name="T34" fmla="*/ 10 w 150"/>
              <a:gd name="T35" fmla="*/ 75 h 149"/>
              <a:gd name="T36" fmla="*/ 75 w 150"/>
              <a:gd name="T37" fmla="*/ 140 h 149"/>
              <a:gd name="T38" fmla="*/ 140 w 150"/>
              <a:gd name="T39" fmla="*/ 7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0" h="149">
                <a:moveTo>
                  <a:pt x="61" y="82"/>
                </a:moveTo>
                <a:cubicBezTo>
                  <a:pt x="84" y="104"/>
                  <a:pt x="84" y="104"/>
                  <a:pt x="84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35" y="75"/>
                  <a:pt x="35" y="75"/>
                  <a:pt x="35" y="75"/>
                </a:cubicBez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61" y="67"/>
                  <a:pt x="61" y="67"/>
                  <a:pt x="61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113" y="82"/>
                  <a:pt x="113" y="82"/>
                  <a:pt x="113" y="82"/>
                </a:cubicBezTo>
                <a:lnTo>
                  <a:pt x="61" y="82"/>
                </a:lnTo>
                <a:close/>
                <a:moveTo>
                  <a:pt x="150" y="75"/>
                </a:moveTo>
                <a:cubicBezTo>
                  <a:pt x="150" y="116"/>
                  <a:pt x="116" y="149"/>
                  <a:pt x="75" y="149"/>
                </a:cubicBezTo>
                <a:cubicBezTo>
                  <a:pt x="34" y="149"/>
                  <a:pt x="0" y="116"/>
                  <a:pt x="0" y="75"/>
                </a:cubicBezTo>
                <a:cubicBezTo>
                  <a:pt x="0" y="33"/>
                  <a:pt x="34" y="0"/>
                  <a:pt x="75" y="0"/>
                </a:cubicBezTo>
                <a:cubicBezTo>
                  <a:pt x="116" y="0"/>
                  <a:pt x="150" y="33"/>
                  <a:pt x="150" y="75"/>
                </a:cubicBezTo>
                <a:close/>
                <a:moveTo>
                  <a:pt x="140" y="75"/>
                </a:moveTo>
                <a:cubicBezTo>
                  <a:pt x="140" y="39"/>
                  <a:pt x="111" y="9"/>
                  <a:pt x="75" y="9"/>
                </a:cubicBezTo>
                <a:cubicBezTo>
                  <a:pt x="39" y="9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7" tIns="34284" rIns="68567" bIns="34284" numCol="1" anchor="t" anchorCtr="0" compatLnSpc="1">
            <a:prstTxWarp prst="textNoShape">
              <a:avLst/>
            </a:prstTxWarp>
          </a:bodyPr>
          <a:lstStyle/>
          <a:p>
            <a:pPr defTabSz="685639"/>
            <a:endParaRPr lang="fr-FR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 descr="Afbeelding met tekst, tafelgerei, bord, serviesgoed">
            <a:extLst>
              <a:ext uri="{FF2B5EF4-FFF2-40B4-BE49-F238E27FC236}">
                <a16:creationId xmlns:a16="http://schemas.microsoft.com/office/drawing/2014/main" id="{33541DCF-3C9C-B43F-6B28-95E44767F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97" y="209550"/>
            <a:ext cx="4075923" cy="8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34221"/>
      </p:ext>
    </p:extLst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3E39B9A-2924-476A-B184-6909E9138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9050"/>
            <a:ext cx="7253136" cy="679571"/>
          </a:xfrm>
        </p:spPr>
        <p:txBody>
          <a:bodyPr/>
          <a:lstStyle/>
          <a:p>
            <a:r>
              <a:rPr lang="en-US" dirty="0"/>
              <a:t>Industrial equipment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ED06D4B-A32D-43A1-A7C7-E7EABBC30A18}"/>
              </a:ext>
            </a:extLst>
          </p:cNvPr>
          <p:cNvGrpSpPr/>
          <p:nvPr/>
        </p:nvGrpSpPr>
        <p:grpSpPr>
          <a:xfrm>
            <a:off x="5990734" y="-19050"/>
            <a:ext cx="3153266" cy="5181600"/>
            <a:chOff x="5990734" y="-19050"/>
            <a:chExt cx="3153266" cy="5181600"/>
          </a:xfrm>
        </p:grpSpPr>
        <p:pic>
          <p:nvPicPr>
            <p:cNvPr id="24" name="Image 23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4FEA84B3-3B11-4CC2-88F0-C9957D98C5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90734" y="-19050"/>
              <a:ext cx="3153266" cy="518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10D8882-1E21-46F2-9884-79CA6AD07D86}"/>
                </a:ext>
              </a:extLst>
            </p:cNvPr>
            <p:cNvSpPr/>
            <p:nvPr/>
          </p:nvSpPr>
          <p:spPr>
            <a:xfrm>
              <a:off x="5990734" y="-19050"/>
              <a:ext cx="3153266" cy="5160397"/>
            </a:xfrm>
            <a:prstGeom prst="rect">
              <a:avLst/>
            </a:prstGeom>
            <a:solidFill>
              <a:srgbClr val="FFFFFF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6DABCD4A-A082-401D-9297-72C78B5C79C6}"/>
              </a:ext>
            </a:extLst>
          </p:cNvPr>
          <p:cNvGrpSpPr/>
          <p:nvPr/>
        </p:nvGrpSpPr>
        <p:grpSpPr>
          <a:xfrm>
            <a:off x="58816" y="586118"/>
            <a:ext cx="8645813" cy="4161032"/>
            <a:chOff x="58816" y="586118"/>
            <a:chExt cx="8645813" cy="4161032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FA6150FF-BE38-418C-9326-45653A1E39B8}"/>
                </a:ext>
              </a:extLst>
            </p:cNvPr>
            <p:cNvGrpSpPr/>
            <p:nvPr/>
          </p:nvGrpSpPr>
          <p:grpSpPr>
            <a:xfrm>
              <a:off x="4481027" y="1874252"/>
              <a:ext cx="1334155" cy="1358744"/>
              <a:chOff x="243690" y="594240"/>
              <a:chExt cx="1334155" cy="135874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9DF9B4F-CEAF-4B2D-A1A6-48EA56474F3A}"/>
                  </a:ext>
                </a:extLst>
              </p:cNvPr>
              <p:cNvSpPr/>
              <p:nvPr/>
            </p:nvSpPr>
            <p:spPr>
              <a:xfrm>
                <a:off x="243690" y="1157292"/>
                <a:ext cx="1334155" cy="795692"/>
              </a:xfrm>
              <a:prstGeom prst="rect">
                <a:avLst/>
              </a:prstGeom>
              <a:solidFill>
                <a:srgbClr val="75A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JNJ</a:t>
                </a:r>
              </a:p>
              <a:p>
                <a:pPr marL="0" lvl="1" algn="ctr"/>
                <a:r>
                  <a:rPr lang="en-US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Robots for care and handling of cheeses</a:t>
                </a:r>
              </a:p>
            </p:txBody>
          </p:sp>
          <p:pic>
            <p:nvPicPr>
              <p:cNvPr id="13" name="Image 6">
                <a:extLst>
                  <a:ext uri="{FF2B5EF4-FFF2-40B4-BE49-F238E27FC236}">
                    <a16:creationId xmlns:a16="http://schemas.microsoft.com/office/drawing/2014/main" id="{FEA80571-3BD9-48E8-9339-EEDB28064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6095" y="594240"/>
                <a:ext cx="407105" cy="610657"/>
              </a:xfrm>
              <a:prstGeom prst="rect">
                <a:avLst/>
              </a:prstGeom>
            </p:spPr>
          </p:pic>
          <p:pic>
            <p:nvPicPr>
              <p:cNvPr id="14" name="Image 7">
                <a:extLst>
                  <a:ext uri="{FF2B5EF4-FFF2-40B4-BE49-F238E27FC236}">
                    <a16:creationId xmlns:a16="http://schemas.microsoft.com/office/drawing/2014/main" id="{FE5720E3-1625-41B0-BC8D-E3BD3E4426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5728" y="752238"/>
                <a:ext cx="555611" cy="416709"/>
              </a:xfrm>
              <a:prstGeom prst="rect">
                <a:avLst/>
              </a:prstGeom>
            </p:spPr>
          </p:pic>
        </p:grp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A629A782-644F-4C2A-91D0-82BBD5319718}"/>
                </a:ext>
              </a:extLst>
            </p:cNvPr>
            <p:cNvGrpSpPr/>
            <p:nvPr/>
          </p:nvGrpSpPr>
          <p:grpSpPr>
            <a:xfrm>
              <a:off x="1534375" y="2048054"/>
              <a:ext cx="1334155" cy="1179257"/>
              <a:chOff x="1498582" y="3037270"/>
              <a:chExt cx="1334155" cy="117925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DA6C63A-4BA0-4AA5-9551-A9E2E94A9484}"/>
                  </a:ext>
                </a:extLst>
              </p:cNvPr>
              <p:cNvSpPr/>
              <p:nvPr/>
            </p:nvSpPr>
            <p:spPr>
              <a:xfrm>
                <a:off x="1498582" y="3419161"/>
                <a:ext cx="1334155" cy="797366"/>
              </a:xfrm>
              <a:prstGeom prst="rect">
                <a:avLst/>
              </a:prstGeom>
              <a:solidFill>
                <a:srgbClr val="75A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Armand-</a:t>
                </a:r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Moulet</a:t>
                </a:r>
                <a:b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Compactors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21" name="Image 17">
                <a:extLst>
                  <a:ext uri="{FF2B5EF4-FFF2-40B4-BE49-F238E27FC236}">
                    <a16:creationId xmlns:a16="http://schemas.microsoft.com/office/drawing/2014/main" id="{50CFCCEA-5535-4C88-9FEE-8089DD4F5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01176" y="3103930"/>
                <a:ext cx="599876" cy="361640"/>
              </a:xfrm>
              <a:prstGeom prst="rect">
                <a:avLst/>
              </a:prstGeom>
            </p:spPr>
          </p:pic>
          <p:pic>
            <p:nvPicPr>
              <p:cNvPr id="22" name="Image 18">
                <a:extLst>
                  <a:ext uri="{FF2B5EF4-FFF2-40B4-BE49-F238E27FC236}">
                    <a16:creationId xmlns:a16="http://schemas.microsoft.com/office/drawing/2014/main" id="{8054B7A5-909C-4FE8-B3C5-4D7591F75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6092" y="3037270"/>
                <a:ext cx="394076" cy="441364"/>
              </a:xfrm>
              <a:prstGeom prst="rect">
                <a:avLst/>
              </a:prstGeom>
            </p:spPr>
          </p:pic>
        </p:grp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0291B1C5-DE8E-4C23-8765-BB6CB57EB715}"/>
                </a:ext>
              </a:extLst>
            </p:cNvPr>
            <p:cNvGrpSpPr/>
            <p:nvPr/>
          </p:nvGrpSpPr>
          <p:grpSpPr>
            <a:xfrm>
              <a:off x="739937" y="586118"/>
              <a:ext cx="1334155" cy="1255225"/>
              <a:chOff x="79982" y="532932"/>
              <a:chExt cx="1334155" cy="125522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C8C3D5-75A8-4D6A-BC92-977B99919C7E}"/>
                  </a:ext>
                </a:extLst>
              </p:cNvPr>
              <p:cNvSpPr/>
              <p:nvPr/>
            </p:nvSpPr>
            <p:spPr>
              <a:xfrm>
                <a:off x="79982" y="1002051"/>
                <a:ext cx="1334155" cy="786106"/>
              </a:xfrm>
              <a:prstGeom prst="rect">
                <a:avLst/>
              </a:prstGeom>
              <a:solidFill>
                <a:srgbClr val="75A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Rollomatic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High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precision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cutting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tool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grinding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machines</a:t>
                </a:r>
              </a:p>
            </p:txBody>
          </p:sp>
          <p:pic>
            <p:nvPicPr>
              <p:cNvPr id="23" name="Image 4">
                <a:extLst>
                  <a:ext uri="{FF2B5EF4-FFF2-40B4-BE49-F238E27FC236}">
                    <a16:creationId xmlns:a16="http://schemas.microsoft.com/office/drawing/2014/main" id="{ECED0DA7-36B5-4451-8063-6E3138059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7968" y="532932"/>
                <a:ext cx="619201" cy="491233"/>
              </a:xfrm>
              <a:prstGeom prst="rect">
                <a:avLst/>
              </a:prstGeom>
            </p:spPr>
          </p:pic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510A98DB-5FA4-44B8-87FE-97F5AD7A0B8D}"/>
                </a:ext>
              </a:extLst>
            </p:cNvPr>
            <p:cNvGrpSpPr/>
            <p:nvPr/>
          </p:nvGrpSpPr>
          <p:grpSpPr>
            <a:xfrm>
              <a:off x="58816" y="1948261"/>
              <a:ext cx="1334155" cy="1283461"/>
              <a:chOff x="61981" y="2934808"/>
              <a:chExt cx="1334155" cy="128346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81B73EC-DE46-48E9-9311-1D5EED9C5E62}"/>
                  </a:ext>
                </a:extLst>
              </p:cNvPr>
              <p:cNvSpPr/>
              <p:nvPr/>
            </p:nvSpPr>
            <p:spPr>
              <a:xfrm>
                <a:off x="61981" y="3422577"/>
                <a:ext cx="1334155" cy="795692"/>
              </a:xfrm>
              <a:prstGeom prst="rect">
                <a:avLst/>
              </a:prstGeom>
              <a:solidFill>
                <a:srgbClr val="75A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Sermas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Surface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milling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and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carbon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sawing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machines </a:t>
                </a: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3A350A6-E8AD-4F22-92EE-36D01CE17C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clrChange>
                  <a:clrFrom>
                    <a:srgbClr val="BCBCBA"/>
                  </a:clrFrom>
                  <a:clrTo>
                    <a:srgbClr val="BCBCB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7954" y="2934808"/>
                <a:ext cx="801179" cy="543825"/>
              </a:xfrm>
              <a:prstGeom prst="rect">
                <a:avLst/>
              </a:prstGeom>
            </p:spPr>
          </p:pic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4821C492-C3E6-4D9C-80B5-425DA95BBC55}"/>
                </a:ext>
              </a:extLst>
            </p:cNvPr>
            <p:cNvGrpSpPr/>
            <p:nvPr/>
          </p:nvGrpSpPr>
          <p:grpSpPr>
            <a:xfrm>
              <a:off x="2209651" y="642873"/>
              <a:ext cx="1334155" cy="1204634"/>
              <a:chOff x="1549696" y="589687"/>
              <a:chExt cx="1334155" cy="120463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D47902B-DF26-437E-9FA5-28AC0CFD8CA3}"/>
                  </a:ext>
                </a:extLst>
              </p:cNvPr>
              <p:cNvSpPr/>
              <p:nvPr/>
            </p:nvSpPr>
            <p:spPr>
              <a:xfrm>
                <a:off x="1549696" y="1008215"/>
                <a:ext cx="1334155" cy="786106"/>
              </a:xfrm>
              <a:prstGeom prst="rect">
                <a:avLst/>
              </a:prstGeom>
              <a:solidFill>
                <a:srgbClr val="75A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Unista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Robotic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cells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794ED68-C71D-4A2F-A730-86B1D9A93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75550" y="589687"/>
                <a:ext cx="659355" cy="439570"/>
              </a:xfrm>
              <a:prstGeom prst="rect">
                <a:avLst/>
              </a:prstGeom>
            </p:spPr>
          </p:pic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25ED39B-DC26-428D-9854-D504F3FECE93}"/>
                </a:ext>
              </a:extLst>
            </p:cNvPr>
            <p:cNvGrpSpPr/>
            <p:nvPr/>
          </p:nvGrpSpPr>
          <p:grpSpPr>
            <a:xfrm>
              <a:off x="3675690" y="625533"/>
              <a:ext cx="1332994" cy="1215810"/>
              <a:chOff x="5154238" y="814741"/>
              <a:chExt cx="1332994" cy="121581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7A9ABEC-3CA8-4629-B243-852CAF0EAFC9}"/>
                  </a:ext>
                </a:extLst>
              </p:cNvPr>
              <p:cNvSpPr/>
              <p:nvPr/>
            </p:nvSpPr>
            <p:spPr>
              <a:xfrm>
                <a:off x="5154238" y="1244445"/>
                <a:ext cx="1332994" cy="786106"/>
              </a:xfrm>
              <a:prstGeom prst="rect">
                <a:avLst/>
              </a:prstGeom>
              <a:solidFill>
                <a:srgbClr val="75A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Altix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en-US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Equipment for </a:t>
                </a:r>
                <a:br>
                  <a:rPr lang="en-US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en-US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the manufacture</a:t>
                </a:r>
                <a:br>
                  <a:rPr lang="en-US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en-US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of printed circuits</a:t>
                </a: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FF52137-E97D-45E2-BC5F-C1B26A0B63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25675" y="814741"/>
                <a:ext cx="789183" cy="549431"/>
              </a:xfrm>
              <a:prstGeom prst="rect">
                <a:avLst/>
              </a:prstGeom>
            </p:spPr>
          </p:pic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8CE2EB66-598D-491C-B9FF-40B708A02A70}"/>
                </a:ext>
              </a:extLst>
            </p:cNvPr>
            <p:cNvGrpSpPr/>
            <p:nvPr/>
          </p:nvGrpSpPr>
          <p:grpSpPr>
            <a:xfrm>
              <a:off x="3025121" y="2050218"/>
              <a:ext cx="1332994" cy="1173952"/>
              <a:chOff x="2947375" y="3033782"/>
              <a:chExt cx="1332994" cy="117395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EB33B10-760C-4747-8A45-535C2D861851}"/>
                  </a:ext>
                </a:extLst>
              </p:cNvPr>
              <p:cNvSpPr/>
              <p:nvPr/>
            </p:nvSpPr>
            <p:spPr>
              <a:xfrm>
                <a:off x="2947375" y="3421628"/>
                <a:ext cx="1332994" cy="786106"/>
              </a:xfrm>
              <a:prstGeom prst="rect">
                <a:avLst/>
              </a:prstGeom>
              <a:solidFill>
                <a:srgbClr val="75A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Holweg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Paper bag machines</a:t>
                </a: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651E316-84FE-4BF7-80EB-7E09C97F0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61475" y="3033782"/>
                <a:ext cx="1078623" cy="461364"/>
              </a:xfrm>
              <a:prstGeom prst="rect">
                <a:avLst/>
              </a:prstGeom>
            </p:spPr>
          </p:pic>
        </p:grpSp>
        <p:grpSp>
          <p:nvGrpSpPr>
            <p:cNvPr id="62" name="Groupe 61">
              <a:extLst>
                <a:ext uri="{FF2B5EF4-FFF2-40B4-BE49-F238E27FC236}">
                  <a16:creationId xmlns:a16="http://schemas.microsoft.com/office/drawing/2014/main" id="{BBF7B4CE-B34D-4788-8A86-C8016E3778D0}"/>
                </a:ext>
              </a:extLst>
            </p:cNvPr>
            <p:cNvGrpSpPr/>
            <p:nvPr/>
          </p:nvGrpSpPr>
          <p:grpSpPr>
            <a:xfrm>
              <a:off x="739936" y="3323780"/>
              <a:ext cx="1334156" cy="1423370"/>
              <a:chOff x="739936" y="3323780"/>
              <a:chExt cx="1334156" cy="142337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5C20166-2E04-4531-99E0-FAD7D4EBC898}"/>
                  </a:ext>
                </a:extLst>
              </p:cNvPr>
              <p:cNvSpPr/>
              <p:nvPr/>
            </p:nvSpPr>
            <p:spPr>
              <a:xfrm>
                <a:off x="739936" y="3961044"/>
                <a:ext cx="1334156" cy="786106"/>
              </a:xfrm>
              <a:prstGeom prst="rect">
                <a:avLst/>
              </a:prstGeom>
              <a:solidFill>
                <a:srgbClr val="75A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Farbal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Sleeve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wrapping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machines</a:t>
                </a:r>
              </a:p>
            </p:txBody>
          </p:sp>
          <p:pic>
            <p:nvPicPr>
              <p:cNvPr id="33" name="Image 32" descr="Une image contenant neige, vert, table, lit&#10;&#10;Description générée automatiquement">
                <a:extLst>
                  <a:ext uri="{FF2B5EF4-FFF2-40B4-BE49-F238E27FC236}">
                    <a16:creationId xmlns:a16="http://schemas.microsoft.com/office/drawing/2014/main" id="{E68C4772-CE4E-4B6A-844A-C99945AEE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023" y="3323780"/>
                <a:ext cx="1212166" cy="717356"/>
              </a:xfrm>
              <a:prstGeom prst="rect">
                <a:avLst/>
              </a:prstGeom>
            </p:spPr>
          </p:pic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FC195BBF-E16D-4B0C-ABC6-DEE901B6289F}"/>
                </a:ext>
              </a:extLst>
            </p:cNvPr>
            <p:cNvGrpSpPr/>
            <p:nvPr/>
          </p:nvGrpSpPr>
          <p:grpSpPr>
            <a:xfrm>
              <a:off x="2209651" y="3415524"/>
              <a:ext cx="1334156" cy="1330201"/>
              <a:chOff x="2209651" y="3415524"/>
              <a:chExt cx="1334156" cy="133020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BABD258-9F31-4FE7-9D0E-E34C2A4E7D9A}"/>
                  </a:ext>
                </a:extLst>
              </p:cNvPr>
              <p:cNvSpPr/>
              <p:nvPr/>
            </p:nvSpPr>
            <p:spPr>
              <a:xfrm>
                <a:off x="2209651" y="3959619"/>
                <a:ext cx="1334156" cy="786106"/>
              </a:xfrm>
              <a:prstGeom prst="rect">
                <a:avLst/>
              </a:prstGeom>
              <a:solidFill>
                <a:srgbClr val="75A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Pack’R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Liquid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filling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b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machines</a:t>
                </a:r>
              </a:p>
            </p:txBody>
          </p:sp>
          <p:pic>
            <p:nvPicPr>
              <p:cNvPr id="41" name="Image 40" descr="Une image contenant appareil, camion, homme, conduisant&#10;&#10;Description générée automatiquement">
                <a:extLst>
                  <a:ext uri="{FF2B5EF4-FFF2-40B4-BE49-F238E27FC236}">
                    <a16:creationId xmlns:a16="http://schemas.microsoft.com/office/drawing/2014/main" id="{CCA71C3C-2AD1-4A1B-BF3F-88AE80E10E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59706" y="3415524"/>
                <a:ext cx="995352" cy="663568"/>
              </a:xfrm>
              <a:prstGeom prst="rect">
                <a:avLst/>
              </a:prstGeom>
            </p:spPr>
          </p:pic>
        </p:grpSp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F5EBC134-200F-47FF-A4D4-680E1A53BDE7}"/>
                </a:ext>
              </a:extLst>
            </p:cNvPr>
            <p:cNvGrpSpPr/>
            <p:nvPr/>
          </p:nvGrpSpPr>
          <p:grpSpPr>
            <a:xfrm>
              <a:off x="3699863" y="3422845"/>
              <a:ext cx="1329337" cy="1322880"/>
              <a:chOff x="3699863" y="3422845"/>
              <a:chExt cx="1329337" cy="132288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820381A-E8AE-43C7-94BE-ACA6A36B9454}"/>
                  </a:ext>
                </a:extLst>
              </p:cNvPr>
              <p:cNvSpPr/>
              <p:nvPr/>
            </p:nvSpPr>
            <p:spPr>
              <a:xfrm>
                <a:off x="3699863" y="3959619"/>
                <a:ext cx="1329337" cy="786106"/>
              </a:xfrm>
              <a:prstGeom prst="rect">
                <a:avLst/>
              </a:prstGeom>
              <a:solidFill>
                <a:srgbClr val="75A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Quadra</a:t>
                </a:r>
                <a:b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Equipment for the manufacture of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precast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concrete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products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</a:p>
            </p:txBody>
          </p:sp>
          <p:pic>
            <p:nvPicPr>
              <p:cNvPr id="49" name="Image 48" descr="Une image contenant ordinateur&#10;&#10;Description générée automatiquement">
                <a:extLst>
                  <a:ext uri="{FF2B5EF4-FFF2-40B4-BE49-F238E27FC236}">
                    <a16:creationId xmlns:a16="http://schemas.microsoft.com/office/drawing/2014/main" id="{9A8C6548-93DC-4C55-9877-8D2028C2A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25045" y="3422845"/>
                <a:ext cx="783093" cy="519225"/>
              </a:xfrm>
              <a:prstGeom prst="rect">
                <a:avLst/>
              </a:prstGeom>
            </p:spPr>
          </p:pic>
        </p:grpSp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84B8ABAB-8CDC-4E29-8933-FB7FC4F3E412}"/>
                </a:ext>
              </a:extLst>
            </p:cNvPr>
            <p:cNvGrpSpPr/>
            <p:nvPr/>
          </p:nvGrpSpPr>
          <p:grpSpPr>
            <a:xfrm>
              <a:off x="5155692" y="3415431"/>
              <a:ext cx="1334156" cy="1318845"/>
              <a:chOff x="6068168" y="768499"/>
              <a:chExt cx="1334156" cy="1318845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F60A94-2E4E-4F05-9334-49AD2E5C7870}"/>
                  </a:ext>
                </a:extLst>
              </p:cNvPr>
              <p:cNvSpPr/>
              <p:nvPr/>
            </p:nvSpPr>
            <p:spPr>
              <a:xfrm>
                <a:off x="6068168" y="1301238"/>
                <a:ext cx="1334156" cy="786106"/>
              </a:xfrm>
              <a:prstGeom prst="rect">
                <a:avLst/>
              </a:prstGeom>
              <a:solidFill>
                <a:srgbClr val="75A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Hasler</a:t>
                </a:r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Group</a:t>
                </a:r>
              </a:p>
              <a:p>
                <a:pPr marL="0" lvl="1" algn="ctr"/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Industrial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dosing-weighing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equipment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42" name="Image 41" descr="Une image contenant intérieur&#10;&#10;Description générée automatiquement">
                <a:extLst>
                  <a:ext uri="{FF2B5EF4-FFF2-40B4-BE49-F238E27FC236}">
                    <a16:creationId xmlns:a16="http://schemas.microsoft.com/office/drawing/2014/main" id="{51A2E0F6-88E1-44FC-B424-E306DD681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42650" y="768499"/>
                <a:ext cx="817310" cy="664393"/>
              </a:xfrm>
              <a:prstGeom prst="rect">
                <a:avLst/>
              </a:prstGeom>
            </p:spPr>
          </p:pic>
        </p:grp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FA455099-1167-4534-B9BD-57D866B59039}"/>
                </a:ext>
              </a:extLst>
            </p:cNvPr>
            <p:cNvGrpSpPr/>
            <p:nvPr/>
          </p:nvGrpSpPr>
          <p:grpSpPr>
            <a:xfrm>
              <a:off x="5918980" y="1913504"/>
              <a:ext cx="1334156" cy="1313807"/>
              <a:chOff x="3199367" y="3560440"/>
              <a:chExt cx="1334156" cy="131380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6510C90-9299-4F22-A42F-81FE0FC335EA}"/>
                  </a:ext>
                </a:extLst>
              </p:cNvPr>
              <p:cNvSpPr/>
              <p:nvPr/>
            </p:nvSpPr>
            <p:spPr>
              <a:xfrm>
                <a:off x="3199367" y="4088141"/>
                <a:ext cx="1334156" cy="786106"/>
              </a:xfrm>
              <a:prstGeom prst="rect">
                <a:avLst/>
              </a:prstGeom>
              <a:solidFill>
                <a:srgbClr val="75A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Saint Dizier Environnement</a:t>
                </a: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Water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treatment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equipment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45" name="Image 44">
                <a:extLst>
                  <a:ext uri="{FF2B5EF4-FFF2-40B4-BE49-F238E27FC236}">
                    <a16:creationId xmlns:a16="http://schemas.microsoft.com/office/drawing/2014/main" id="{758DF82E-450E-4D4E-A016-CF6ACEC8E1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10727" y="3560440"/>
                <a:ext cx="673092" cy="673092"/>
              </a:xfrm>
              <a:prstGeom prst="rect">
                <a:avLst/>
              </a:prstGeom>
            </p:spPr>
          </p:pic>
        </p:grp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93B815E0-46CB-496F-83C5-74DDC9EE36DB}"/>
                </a:ext>
              </a:extLst>
            </p:cNvPr>
            <p:cNvGrpSpPr/>
            <p:nvPr/>
          </p:nvGrpSpPr>
          <p:grpSpPr>
            <a:xfrm>
              <a:off x="6604622" y="3513112"/>
              <a:ext cx="1334155" cy="1221164"/>
              <a:chOff x="6604622" y="3513112"/>
              <a:chExt cx="1334155" cy="1221164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598E0EA-9253-49F5-A627-9402D35C192E}"/>
                  </a:ext>
                </a:extLst>
              </p:cNvPr>
              <p:cNvSpPr/>
              <p:nvPr/>
            </p:nvSpPr>
            <p:spPr>
              <a:xfrm>
                <a:off x="6604622" y="3936910"/>
                <a:ext cx="1334155" cy="797366"/>
              </a:xfrm>
              <a:prstGeom prst="rect">
                <a:avLst/>
              </a:prstGeom>
              <a:solidFill>
                <a:srgbClr val="75A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Fives </a:t>
                </a:r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Cryomec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Cryogenic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pumps</a:t>
                </a:r>
                <a:b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28" name="Image 27" descr="Une image contenant intérieur, équipement électronique, blanc, jack&#10;&#10;Description générée automatiquement">
                <a:extLst>
                  <a:ext uri="{FF2B5EF4-FFF2-40B4-BE49-F238E27FC236}">
                    <a16:creationId xmlns:a16="http://schemas.microsoft.com/office/drawing/2014/main" id="{E2FF2C1A-B8AC-41B2-94C3-CE33C9284D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08044" y="3513112"/>
                <a:ext cx="843908" cy="557742"/>
              </a:xfrm>
              <a:prstGeom prst="rect">
                <a:avLst/>
              </a:prstGeom>
            </p:spPr>
          </p:pic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64881965-3838-4E22-84E5-3682A257DB41}"/>
                </a:ext>
              </a:extLst>
            </p:cNvPr>
            <p:cNvGrpSpPr/>
            <p:nvPr/>
          </p:nvGrpSpPr>
          <p:grpSpPr>
            <a:xfrm>
              <a:off x="5143042" y="643523"/>
              <a:ext cx="1334155" cy="1206187"/>
              <a:chOff x="5222638" y="601013"/>
              <a:chExt cx="1334155" cy="1206187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A2F4153-A4FE-4ECF-92A5-356F701DB8D1}"/>
                  </a:ext>
                </a:extLst>
              </p:cNvPr>
              <p:cNvSpPr/>
              <p:nvPr/>
            </p:nvSpPr>
            <p:spPr>
              <a:xfrm>
                <a:off x="5222638" y="1009834"/>
                <a:ext cx="1334155" cy="797366"/>
              </a:xfrm>
              <a:prstGeom prst="rect">
                <a:avLst/>
              </a:prstGeom>
              <a:solidFill>
                <a:srgbClr val="75A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Willemin</a:t>
                </a:r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Macodel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Machine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tools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b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55" name="Image 54">
                <a:extLst>
                  <a:ext uri="{FF2B5EF4-FFF2-40B4-BE49-F238E27FC236}">
                    <a16:creationId xmlns:a16="http://schemas.microsoft.com/office/drawing/2014/main" id="{47ABD5B4-E7CA-406A-9FE5-82282829C5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00219" y="601013"/>
                <a:ext cx="1152668" cy="480278"/>
              </a:xfrm>
              <a:prstGeom prst="rect">
                <a:avLst/>
              </a:prstGeom>
            </p:spPr>
          </p:pic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6DCBB1BF-E1B1-41DB-8E9A-57C0FB684ED1}"/>
                </a:ext>
              </a:extLst>
            </p:cNvPr>
            <p:cNvGrpSpPr/>
            <p:nvPr/>
          </p:nvGrpSpPr>
          <p:grpSpPr>
            <a:xfrm>
              <a:off x="7356934" y="1965582"/>
              <a:ext cx="1347695" cy="1258588"/>
              <a:chOff x="7493304" y="590459"/>
              <a:chExt cx="1347695" cy="125858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8E63AEC-CE45-4161-AE66-CA4D28FF2417}"/>
                  </a:ext>
                </a:extLst>
              </p:cNvPr>
              <p:cNvSpPr/>
              <p:nvPr/>
            </p:nvSpPr>
            <p:spPr>
              <a:xfrm>
                <a:off x="7493304" y="1062941"/>
                <a:ext cx="1334156" cy="786106"/>
              </a:xfrm>
              <a:prstGeom prst="rect">
                <a:avLst/>
              </a:prstGeom>
              <a:solidFill>
                <a:srgbClr val="75A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Addup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Metal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additive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manufacturing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machines</a:t>
                </a:r>
              </a:p>
            </p:txBody>
          </p:sp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9BF9CF46-86E5-4284-92B5-E589D92C8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26654" y="590459"/>
                <a:ext cx="1114345" cy="584426"/>
              </a:xfrm>
              <a:prstGeom prst="rect">
                <a:avLst/>
              </a:prstGeom>
            </p:spPr>
          </p:pic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165DB2E3-6B70-4BE8-B5F3-4A0389B0729C}"/>
                </a:ext>
              </a:extLst>
            </p:cNvPr>
            <p:cNvGrpSpPr/>
            <p:nvPr/>
          </p:nvGrpSpPr>
          <p:grpSpPr>
            <a:xfrm>
              <a:off x="6607864" y="622361"/>
              <a:ext cx="1334156" cy="1222029"/>
              <a:chOff x="6055130" y="625455"/>
              <a:chExt cx="1334156" cy="1222029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6C5FA6C-D298-46A6-A3C2-D19CF30169CF}"/>
                  </a:ext>
                </a:extLst>
              </p:cNvPr>
              <p:cNvSpPr/>
              <p:nvPr/>
            </p:nvSpPr>
            <p:spPr>
              <a:xfrm>
                <a:off x="6055130" y="1061378"/>
                <a:ext cx="1334156" cy="786106"/>
              </a:xfrm>
              <a:prstGeom prst="rect">
                <a:avLst/>
              </a:prstGeom>
              <a:solidFill>
                <a:srgbClr val="75A4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Fives </a:t>
                </a:r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Celes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en-US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Induction heating and cooling machines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56861AFA-513F-4F36-8403-3F4C97180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69453" y="625455"/>
                <a:ext cx="802853" cy="46701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09743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3E39B9A-2924-476A-B184-6909E9138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9050"/>
            <a:ext cx="6392806" cy="679571"/>
          </a:xfrm>
        </p:spPr>
        <p:txBody>
          <a:bodyPr/>
          <a:lstStyle/>
          <a:p>
            <a:r>
              <a:rPr lang="fr-FR" sz="2400" dirty="0"/>
              <a:t>Equipment for agriculture, road construction</a:t>
            </a:r>
            <a:br>
              <a:rPr lang="fr-FR" sz="2400" dirty="0"/>
            </a:br>
            <a:r>
              <a:rPr lang="fr-FR" sz="2400" dirty="0"/>
              <a:t>or transportation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16258FE-939D-4111-AECF-5F4F5FFC5045}"/>
              </a:ext>
            </a:extLst>
          </p:cNvPr>
          <p:cNvGrpSpPr/>
          <p:nvPr/>
        </p:nvGrpSpPr>
        <p:grpSpPr>
          <a:xfrm>
            <a:off x="6469006" y="-27084"/>
            <a:ext cx="3153266" cy="5164703"/>
            <a:chOff x="5990734" y="-19050"/>
            <a:chExt cx="3153266" cy="5164703"/>
          </a:xfrm>
        </p:grpSpPr>
        <p:pic>
          <p:nvPicPr>
            <p:cNvPr id="26" name="Image 25" descr="Une image contenant capture d’écran, ordinateur, parking, beaucoup&#10;&#10;Description générée automatiquement">
              <a:extLst>
                <a:ext uri="{FF2B5EF4-FFF2-40B4-BE49-F238E27FC236}">
                  <a16:creationId xmlns:a16="http://schemas.microsoft.com/office/drawing/2014/main" id="{1AD7185C-4E4B-4C2E-BAAF-F04E852EA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93782" y="2153"/>
              <a:ext cx="3150218" cy="5143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7651265-FEE8-4F46-9F1F-D0BAD4310BFF}"/>
                </a:ext>
              </a:extLst>
            </p:cNvPr>
            <p:cNvSpPr/>
            <p:nvPr/>
          </p:nvSpPr>
          <p:spPr>
            <a:xfrm>
              <a:off x="5990734" y="-19050"/>
              <a:ext cx="3153266" cy="5160397"/>
            </a:xfrm>
            <a:prstGeom prst="rect">
              <a:avLst/>
            </a:prstGeom>
            <a:solidFill>
              <a:srgbClr val="FFFFFF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F819EFA-BCE7-4D14-861B-E7AEB93821D7}"/>
              </a:ext>
            </a:extLst>
          </p:cNvPr>
          <p:cNvGrpSpPr/>
          <p:nvPr/>
        </p:nvGrpSpPr>
        <p:grpSpPr>
          <a:xfrm>
            <a:off x="157730" y="997133"/>
            <a:ext cx="7292914" cy="3897150"/>
            <a:chOff x="157730" y="997133"/>
            <a:chExt cx="7292914" cy="3897150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22CEBBEA-5F57-449A-AF6F-D890FFDF568D}"/>
                </a:ext>
              </a:extLst>
            </p:cNvPr>
            <p:cNvGrpSpPr/>
            <p:nvPr/>
          </p:nvGrpSpPr>
          <p:grpSpPr>
            <a:xfrm>
              <a:off x="157730" y="1134277"/>
              <a:ext cx="1436785" cy="1133119"/>
              <a:chOff x="36029" y="1847989"/>
              <a:chExt cx="1436785" cy="113311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7EC3F8-73AF-4858-B57A-582DA4530501}"/>
                  </a:ext>
                </a:extLst>
              </p:cNvPr>
              <p:cNvSpPr/>
              <p:nvPr/>
            </p:nvSpPr>
            <p:spPr>
              <a:xfrm>
                <a:off x="62884" y="2185416"/>
                <a:ext cx="1332994" cy="79569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Mecalac</a:t>
                </a: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Heavy equipment</a:t>
                </a: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for road construction</a:t>
                </a:r>
              </a:p>
            </p:txBody>
          </p:sp>
          <p:grpSp>
            <p:nvGrpSpPr>
              <p:cNvPr id="15" name="Groupe 4">
                <a:extLst>
                  <a:ext uri="{FF2B5EF4-FFF2-40B4-BE49-F238E27FC236}">
                    <a16:creationId xmlns:a16="http://schemas.microsoft.com/office/drawing/2014/main" id="{6E07B674-2979-4DD4-A2AC-D7B98B93B340}"/>
                  </a:ext>
                </a:extLst>
              </p:cNvPr>
              <p:cNvGrpSpPr/>
              <p:nvPr/>
            </p:nvGrpSpPr>
            <p:grpSpPr>
              <a:xfrm>
                <a:off x="36029" y="1847989"/>
                <a:ext cx="1436785" cy="322685"/>
                <a:chOff x="1141206" y="3562350"/>
                <a:chExt cx="6556971" cy="1472621"/>
              </a:xfrm>
            </p:grpSpPr>
            <p:pic>
              <p:nvPicPr>
                <p:cNvPr id="16" name="Image 12">
                  <a:extLst>
                    <a:ext uri="{FF2B5EF4-FFF2-40B4-BE49-F238E27FC236}">
                      <a16:creationId xmlns:a16="http://schemas.microsoft.com/office/drawing/2014/main" id="{F0B6BEDB-27AA-410F-8FB4-0EA62EBF21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10383" y="3732789"/>
                  <a:ext cx="2287794" cy="1286885"/>
                </a:xfrm>
                <a:prstGeom prst="rect">
                  <a:avLst/>
                </a:prstGeom>
              </p:spPr>
            </p:pic>
            <p:pic>
              <p:nvPicPr>
                <p:cNvPr id="17" name="Image 13">
                  <a:extLst>
                    <a:ext uri="{FF2B5EF4-FFF2-40B4-BE49-F238E27FC236}">
                      <a16:creationId xmlns:a16="http://schemas.microsoft.com/office/drawing/2014/main" id="{4E8739D5-EB93-487A-AC93-472D9889AC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1206" y="3562350"/>
                  <a:ext cx="2590800" cy="1457325"/>
                </a:xfrm>
                <a:prstGeom prst="rect">
                  <a:avLst/>
                </a:prstGeom>
              </p:spPr>
            </p:pic>
            <p:pic>
              <p:nvPicPr>
                <p:cNvPr id="18" name="Image 14">
                  <a:extLst>
                    <a:ext uri="{FF2B5EF4-FFF2-40B4-BE49-F238E27FC236}">
                      <a16:creationId xmlns:a16="http://schemas.microsoft.com/office/drawing/2014/main" id="{FD728D1A-5867-452E-B44B-6795FB2334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8606" y="3576637"/>
                  <a:ext cx="2592594" cy="145833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CC41424A-996A-4FD3-B185-72D9440599DE}"/>
                </a:ext>
              </a:extLst>
            </p:cNvPr>
            <p:cNvGrpSpPr/>
            <p:nvPr/>
          </p:nvGrpSpPr>
          <p:grpSpPr>
            <a:xfrm>
              <a:off x="3005524" y="1034123"/>
              <a:ext cx="1334155" cy="1233273"/>
              <a:chOff x="1539553" y="1747418"/>
              <a:chExt cx="1334155" cy="123327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8930322-BB09-4B6D-BE31-F8C9BB1EAD71}"/>
                  </a:ext>
                </a:extLst>
              </p:cNvPr>
              <p:cNvSpPr/>
              <p:nvPr/>
            </p:nvSpPr>
            <p:spPr>
              <a:xfrm>
                <a:off x="1539553" y="2184999"/>
                <a:ext cx="1334155" cy="795692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Caruelle-Nicolas</a:t>
                </a: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Agricultural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spraying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equipment</a:t>
                </a:r>
              </a:p>
            </p:txBody>
          </p:sp>
          <p:pic>
            <p:nvPicPr>
              <p:cNvPr id="19" name="Image 8">
                <a:extLst>
                  <a:ext uri="{FF2B5EF4-FFF2-40B4-BE49-F238E27FC236}">
                    <a16:creationId xmlns:a16="http://schemas.microsoft.com/office/drawing/2014/main" id="{BB3D2D7D-B112-458D-84D2-182EA3F2F7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36519" y="1821439"/>
                <a:ext cx="532690" cy="363561"/>
              </a:xfrm>
              <a:prstGeom prst="rect">
                <a:avLst/>
              </a:prstGeom>
            </p:spPr>
          </p:pic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7AAC03C0-7E05-4FD6-A39A-2CEF2928E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7915" y="1747418"/>
                <a:ext cx="460905" cy="614540"/>
              </a:xfrm>
              <a:prstGeom prst="rect">
                <a:avLst/>
              </a:prstGeom>
            </p:spPr>
          </p:pic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13D24470-1A20-4C4C-BF61-B255034EA746}"/>
                </a:ext>
              </a:extLst>
            </p:cNvPr>
            <p:cNvGrpSpPr/>
            <p:nvPr/>
          </p:nvGrpSpPr>
          <p:grpSpPr>
            <a:xfrm>
              <a:off x="4414110" y="1031521"/>
              <a:ext cx="1476958" cy="1235874"/>
              <a:chOff x="3021705" y="1758848"/>
              <a:chExt cx="1476958" cy="123587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9DE85D8-F855-4123-9671-1997B7A46791}"/>
                  </a:ext>
                </a:extLst>
              </p:cNvPr>
              <p:cNvSpPr/>
              <p:nvPr/>
            </p:nvSpPr>
            <p:spPr>
              <a:xfrm>
                <a:off x="3021705" y="2199030"/>
                <a:ext cx="1476958" cy="795692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Tecnoma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Agricultural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spraying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equipment</a:t>
                </a:r>
              </a:p>
            </p:txBody>
          </p:sp>
          <p:pic>
            <p:nvPicPr>
              <p:cNvPr id="4" name="Image 3" descr="Une image contenant camion, voiture, vert, gâteau&#10;&#10;Description générée automatiquement">
                <a:extLst>
                  <a:ext uri="{FF2B5EF4-FFF2-40B4-BE49-F238E27FC236}">
                    <a16:creationId xmlns:a16="http://schemas.microsoft.com/office/drawing/2014/main" id="{51980D88-C486-4344-93E4-15211D560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2065" y="1758848"/>
                <a:ext cx="564998" cy="487491"/>
              </a:xfrm>
              <a:prstGeom prst="rect">
                <a:avLst/>
              </a:prstGeom>
            </p:spPr>
          </p:pic>
          <p:pic>
            <p:nvPicPr>
              <p:cNvPr id="8" name="Image 7" descr="Une image contenant vert, camion, regardant, gâteau&#10;&#10;Description générée automatiquement">
                <a:extLst>
                  <a:ext uri="{FF2B5EF4-FFF2-40B4-BE49-F238E27FC236}">
                    <a16:creationId xmlns:a16="http://schemas.microsoft.com/office/drawing/2014/main" id="{BB1C828A-5255-49F5-8F66-3D4BBA0D7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21017" y="1765487"/>
                <a:ext cx="497471" cy="459358"/>
              </a:xfrm>
              <a:prstGeom prst="rect">
                <a:avLst/>
              </a:prstGeom>
            </p:spPr>
          </p:pic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8D145E1A-33FB-4DBF-9366-940C9C3611F3}"/>
                </a:ext>
              </a:extLst>
            </p:cNvPr>
            <p:cNvGrpSpPr/>
            <p:nvPr/>
          </p:nvGrpSpPr>
          <p:grpSpPr>
            <a:xfrm>
              <a:off x="1594515" y="997133"/>
              <a:ext cx="1364007" cy="1270263"/>
              <a:chOff x="4626727" y="1716524"/>
              <a:chExt cx="1364007" cy="127026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368B329-D06A-4D87-8C4C-D9B84CA9AAB2}"/>
                  </a:ext>
                </a:extLst>
              </p:cNvPr>
              <p:cNvSpPr/>
              <p:nvPr/>
            </p:nvSpPr>
            <p:spPr>
              <a:xfrm>
                <a:off x="4626727" y="2191095"/>
                <a:ext cx="1334155" cy="795692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Noremat</a:t>
                </a:r>
              </a:p>
              <a:p>
                <a:pPr marL="0" lvl="1" algn="ctr"/>
                <a:r>
                  <a:rPr lang="en-US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Agricultural equipment for road shoulders</a:t>
                </a:r>
              </a:p>
            </p:txBody>
          </p:sp>
          <p:pic>
            <p:nvPicPr>
              <p:cNvPr id="12" name="Image 11" descr="Une image contenant transport, camion, orange, homme&#10;&#10;Description générée automatiquement">
                <a:extLst>
                  <a:ext uri="{FF2B5EF4-FFF2-40B4-BE49-F238E27FC236}">
                    <a16:creationId xmlns:a16="http://schemas.microsoft.com/office/drawing/2014/main" id="{5DCB9BB0-0EB8-4890-B3AC-0517BBB361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6579" y="1806993"/>
                <a:ext cx="631129" cy="445442"/>
              </a:xfrm>
              <a:prstGeom prst="rect">
                <a:avLst/>
              </a:prstGeom>
            </p:spPr>
          </p:pic>
          <p:pic>
            <p:nvPicPr>
              <p:cNvPr id="14" name="Image 13" descr="Une image contenant camion, transport, voiture, noir&#10;&#10;Description générée automatiquement">
                <a:extLst>
                  <a:ext uri="{FF2B5EF4-FFF2-40B4-BE49-F238E27FC236}">
                    <a16:creationId xmlns:a16="http://schemas.microsoft.com/office/drawing/2014/main" id="{CF9A3005-60CB-4441-BEDD-909F840AA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99474" y="1716524"/>
                <a:ext cx="791260" cy="553882"/>
              </a:xfrm>
              <a:prstGeom prst="rect">
                <a:avLst/>
              </a:prstGeom>
            </p:spPr>
          </p:pic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9F596B2E-75F7-49AE-AA4C-CB755665D258}"/>
                </a:ext>
              </a:extLst>
            </p:cNvPr>
            <p:cNvGrpSpPr/>
            <p:nvPr/>
          </p:nvGrpSpPr>
          <p:grpSpPr>
            <a:xfrm>
              <a:off x="4947586" y="2404631"/>
              <a:ext cx="1332397" cy="1183930"/>
              <a:chOff x="4214246" y="3284324"/>
              <a:chExt cx="1332397" cy="118393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73DB745-42C1-4FCE-9EC9-5603E00D48A2}"/>
                  </a:ext>
                </a:extLst>
              </p:cNvPr>
              <p:cNvSpPr/>
              <p:nvPr/>
            </p:nvSpPr>
            <p:spPr>
              <a:xfrm>
                <a:off x="4214246" y="3665072"/>
                <a:ext cx="1332397" cy="803182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Peltrax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Wear parts </a:t>
                </a:r>
                <a:b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and equipment </a:t>
                </a:r>
                <a:b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for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heavy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construction</a:t>
                </a:r>
              </a:p>
            </p:txBody>
          </p:sp>
          <p:pic>
            <p:nvPicPr>
              <p:cNvPr id="40" name="Picture 55">
                <a:extLst>
                  <a:ext uri="{FF2B5EF4-FFF2-40B4-BE49-F238E27FC236}">
                    <a16:creationId xmlns:a16="http://schemas.microsoft.com/office/drawing/2014/main" id="{68570C1D-CD99-40B2-8619-C4F045B80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94946" y="3409380"/>
                <a:ext cx="489685" cy="310950"/>
              </a:xfrm>
              <a:prstGeom prst="rect">
                <a:avLst/>
              </a:prstGeom>
            </p:spPr>
          </p:pic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970ED258-0EBA-4CEF-86B4-FF3E340C06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58429" y="3284324"/>
                <a:ext cx="436006" cy="436006"/>
              </a:xfrm>
              <a:prstGeom prst="rect">
                <a:avLst/>
              </a:prstGeom>
            </p:spPr>
          </p:pic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A9A729CD-5068-472F-AED2-4D854DE1C411}"/>
                </a:ext>
              </a:extLst>
            </p:cNvPr>
            <p:cNvGrpSpPr/>
            <p:nvPr/>
          </p:nvGrpSpPr>
          <p:grpSpPr>
            <a:xfrm>
              <a:off x="590390" y="2398406"/>
              <a:ext cx="1350739" cy="1202056"/>
              <a:chOff x="2450845" y="3262591"/>
              <a:chExt cx="1350739" cy="1202056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3EEC5B6-57C6-4DFC-833A-69150118CAF9}"/>
                  </a:ext>
                </a:extLst>
              </p:cNvPr>
              <p:cNvSpPr/>
              <p:nvPr/>
            </p:nvSpPr>
            <p:spPr>
              <a:xfrm>
                <a:off x="2450845" y="3668955"/>
                <a:ext cx="1350739" cy="795692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Dubrulle</a:t>
                </a:r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Downs</a:t>
                </a:r>
              </a:p>
              <a:p>
                <a:pPr marL="0" lvl="1" algn="ctr"/>
                <a:r>
                  <a:rPr lang="en-US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Farming equipment</a:t>
                </a:r>
                <a:br>
                  <a:rPr lang="en-US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en-US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for harvesting and </a:t>
                </a:r>
                <a:br>
                  <a:rPr lang="en-US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en-US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post-harvesting</a:t>
                </a:r>
                <a:br>
                  <a:rPr lang="en-US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en-US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beets and potatoes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A5100CDA-2691-4590-9A72-69DD2568D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16785" y="3262591"/>
                <a:ext cx="804074" cy="432963"/>
              </a:xfrm>
              <a:prstGeom prst="rect">
                <a:avLst/>
              </a:prstGeom>
            </p:spPr>
          </p:pic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1468106A-EAE8-471A-BC53-49657FF9F26A}"/>
                </a:ext>
              </a:extLst>
            </p:cNvPr>
            <p:cNvGrpSpPr/>
            <p:nvPr/>
          </p:nvGrpSpPr>
          <p:grpSpPr>
            <a:xfrm>
              <a:off x="2052895" y="2314104"/>
              <a:ext cx="1350739" cy="1286358"/>
              <a:chOff x="1533655" y="3528099"/>
              <a:chExt cx="1350739" cy="128635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DC4BF88-928D-4406-88C0-117D86F31B37}"/>
                  </a:ext>
                </a:extLst>
              </p:cNvPr>
              <p:cNvSpPr/>
              <p:nvPr/>
            </p:nvSpPr>
            <p:spPr>
              <a:xfrm>
                <a:off x="1533655" y="4018765"/>
                <a:ext cx="1350739" cy="795692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Richel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Farming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equipment</a:t>
                </a:r>
                <a:b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for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greenhouses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9" name="Image 8" descr="Une image contenant intérieur, fenêtre, bâtiment, assis&#10;&#10;Description générée automatiquement">
                <a:extLst>
                  <a:ext uri="{FF2B5EF4-FFF2-40B4-BE49-F238E27FC236}">
                    <a16:creationId xmlns:a16="http://schemas.microsoft.com/office/drawing/2014/main" id="{F6C98664-2A42-4F61-971D-40C2557392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46037" y="3528099"/>
                <a:ext cx="574083" cy="562000"/>
              </a:xfrm>
              <a:custGeom>
                <a:avLst/>
                <a:gdLst>
                  <a:gd name="connsiteX0" fmla="*/ 795542 w 1591084"/>
                  <a:gd name="connsiteY0" fmla="*/ 0 h 1591084"/>
                  <a:gd name="connsiteX1" fmla="*/ 1591084 w 1591084"/>
                  <a:gd name="connsiteY1" fmla="*/ 795542 h 1591084"/>
                  <a:gd name="connsiteX2" fmla="*/ 795542 w 1591084"/>
                  <a:gd name="connsiteY2" fmla="*/ 1591084 h 1591084"/>
                  <a:gd name="connsiteX3" fmla="*/ 0 w 1591084"/>
                  <a:gd name="connsiteY3" fmla="*/ 795542 h 1591084"/>
                  <a:gd name="connsiteX4" fmla="*/ 795542 w 1591084"/>
                  <a:gd name="connsiteY4" fmla="*/ 0 h 1591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1084" h="1591084">
                    <a:moveTo>
                      <a:pt x="795542" y="0"/>
                    </a:moveTo>
                    <a:cubicBezTo>
                      <a:pt x="1234908" y="0"/>
                      <a:pt x="1591084" y="356176"/>
                      <a:pt x="1591084" y="795542"/>
                    </a:cubicBezTo>
                    <a:cubicBezTo>
                      <a:pt x="1591084" y="1234908"/>
                      <a:pt x="1234908" y="1591084"/>
                      <a:pt x="795542" y="1591084"/>
                    </a:cubicBezTo>
                    <a:cubicBezTo>
                      <a:pt x="356176" y="1591084"/>
                      <a:pt x="0" y="1234908"/>
                      <a:pt x="0" y="795542"/>
                    </a:cubicBezTo>
                    <a:cubicBezTo>
                      <a:pt x="0" y="356176"/>
                      <a:pt x="356176" y="0"/>
                      <a:pt x="795542" y="0"/>
                    </a:cubicBezTo>
                    <a:close/>
                  </a:path>
                </a:pathLst>
              </a:custGeom>
              <a:ln w="19050">
                <a:solidFill>
                  <a:srgbClr val="1F497D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</p:pic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C0E713DC-9B22-4697-8486-5BE0474F8E82}"/>
                </a:ext>
              </a:extLst>
            </p:cNvPr>
            <p:cNvGrpSpPr/>
            <p:nvPr/>
          </p:nvGrpSpPr>
          <p:grpSpPr>
            <a:xfrm>
              <a:off x="596739" y="3652674"/>
              <a:ext cx="1350739" cy="1241609"/>
              <a:chOff x="83370" y="3133818"/>
              <a:chExt cx="1350739" cy="1241609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1321938-AF15-436B-AE1C-388BA12675BA}"/>
                  </a:ext>
                </a:extLst>
              </p:cNvPr>
              <p:cNvSpPr/>
              <p:nvPr/>
            </p:nvSpPr>
            <p:spPr>
              <a:xfrm>
                <a:off x="83370" y="3579735"/>
                <a:ext cx="1350739" cy="795692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Blue Bus</a:t>
                </a: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Electric Buses</a:t>
                </a:r>
              </a:p>
            </p:txBody>
          </p:sp>
          <p:pic>
            <p:nvPicPr>
              <p:cNvPr id="37" name="Image 36" descr="Une image contenant bleu, petit, assis, camion&#10;&#10;Description générée automatiquement">
                <a:extLst>
                  <a:ext uri="{FF2B5EF4-FFF2-40B4-BE49-F238E27FC236}">
                    <a16:creationId xmlns:a16="http://schemas.microsoft.com/office/drawing/2014/main" id="{D2E75E75-DFCE-4745-9275-D02ED2A307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3399" y="3133818"/>
                <a:ext cx="778807" cy="545165"/>
              </a:xfrm>
              <a:prstGeom prst="rect">
                <a:avLst/>
              </a:prstGeom>
            </p:spPr>
          </p:pic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9F37531D-261C-47E0-A169-B2D1C35A36F0}"/>
                </a:ext>
              </a:extLst>
            </p:cNvPr>
            <p:cNvGrpSpPr/>
            <p:nvPr/>
          </p:nvGrpSpPr>
          <p:grpSpPr>
            <a:xfrm>
              <a:off x="2020026" y="3615694"/>
              <a:ext cx="1334156" cy="1278589"/>
              <a:chOff x="4319053" y="2445527"/>
              <a:chExt cx="1334156" cy="127858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BEB31F6-EFC0-4DD7-943F-F8D5E77A7AA9}"/>
                  </a:ext>
                </a:extLst>
              </p:cNvPr>
              <p:cNvSpPr/>
              <p:nvPr/>
            </p:nvSpPr>
            <p:spPr>
              <a:xfrm>
                <a:off x="4319053" y="2936241"/>
                <a:ext cx="1334156" cy="787875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Marrel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Equipment for</a:t>
                </a:r>
                <a:b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industrial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vehicles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42" name="Image 41" descr="Une image contenant jouet, camion, voiture, noir&#10;&#10;Description générée automatiquement">
                <a:extLst>
                  <a:ext uri="{FF2B5EF4-FFF2-40B4-BE49-F238E27FC236}">
                    <a16:creationId xmlns:a16="http://schemas.microsoft.com/office/drawing/2014/main" id="{A8D24E51-00F3-4126-9AF9-2F3703ABB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125910">
                <a:off x="4562008" y="2445527"/>
                <a:ext cx="875140" cy="719560"/>
              </a:xfrm>
              <a:prstGeom prst="rect">
                <a:avLst/>
              </a:prstGeom>
            </p:spPr>
          </p:pic>
        </p:grp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B1C36BD2-7CE8-47AC-851B-0205B33D9600}"/>
                </a:ext>
              </a:extLst>
            </p:cNvPr>
            <p:cNvGrpSpPr/>
            <p:nvPr/>
          </p:nvGrpSpPr>
          <p:grpSpPr>
            <a:xfrm>
              <a:off x="3420671" y="3687741"/>
              <a:ext cx="1331162" cy="1206542"/>
              <a:chOff x="1764191" y="3154891"/>
              <a:chExt cx="1331162" cy="1228018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363E2ED-C215-4431-8C81-1835B8382F02}"/>
                  </a:ext>
                </a:extLst>
              </p:cNvPr>
              <p:cNvSpPr/>
              <p:nvPr/>
            </p:nvSpPr>
            <p:spPr>
              <a:xfrm>
                <a:off x="1764191" y="3587217"/>
                <a:ext cx="1331162" cy="795692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Baroclean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en-US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Maintenance equipment for sanitation networks</a:t>
                </a:r>
              </a:p>
            </p:txBody>
          </p:sp>
          <p:pic>
            <p:nvPicPr>
              <p:cNvPr id="45" name="Image 44" descr="Une image contenant camion, blanc, homme, équitation&#10;&#10;Description générée automatiquement">
                <a:extLst>
                  <a:ext uri="{FF2B5EF4-FFF2-40B4-BE49-F238E27FC236}">
                    <a16:creationId xmlns:a16="http://schemas.microsoft.com/office/drawing/2014/main" id="{6E5E4B73-96EF-49D2-A35A-6467291696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73159" y="3154891"/>
                <a:ext cx="846737" cy="509887"/>
              </a:xfrm>
              <a:prstGeom prst="rect">
                <a:avLst/>
              </a:prstGeom>
            </p:spPr>
          </p:pic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42936D56-AB10-49BD-B52D-05DC0C3C433E}"/>
                </a:ext>
              </a:extLst>
            </p:cNvPr>
            <p:cNvGrpSpPr/>
            <p:nvPr/>
          </p:nvGrpSpPr>
          <p:grpSpPr>
            <a:xfrm>
              <a:off x="4826264" y="3664427"/>
              <a:ext cx="1476958" cy="1229856"/>
              <a:chOff x="3217675" y="2918265"/>
              <a:chExt cx="1476958" cy="1229856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C6DC3F0-9878-4F2E-AD73-B61C761360A8}"/>
                  </a:ext>
                </a:extLst>
              </p:cNvPr>
              <p:cNvSpPr/>
              <p:nvPr/>
            </p:nvSpPr>
            <p:spPr>
              <a:xfrm>
                <a:off x="3217675" y="3371732"/>
                <a:ext cx="1476958" cy="776389"/>
              </a:xfrm>
              <a:prstGeom prst="rect">
                <a:avLst/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Dangel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Vehicle</a:t>
                </a:r>
                <a:b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4x4 conversion</a:t>
                </a:r>
              </a:p>
            </p:txBody>
          </p:sp>
          <p:pic>
            <p:nvPicPr>
              <p:cNvPr id="51" name="Image 50" descr="Une image contenant transport, camion, moto, vélo&#10;&#10;Description générée automatiquement">
                <a:extLst>
                  <a:ext uri="{FF2B5EF4-FFF2-40B4-BE49-F238E27FC236}">
                    <a16:creationId xmlns:a16="http://schemas.microsoft.com/office/drawing/2014/main" id="{F33B1051-B2EE-4E0E-B45D-B15288506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email">
                <a:clrChange>
                  <a:clrFrom>
                    <a:srgbClr val="FAFAFA"/>
                  </a:clrFrom>
                  <a:clrTo>
                    <a:srgbClr val="FAFA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165609">
                <a:off x="3491006" y="2918265"/>
                <a:ext cx="1060098" cy="493703"/>
              </a:xfrm>
              <a:prstGeom prst="rect">
                <a:avLst/>
              </a:prstGeom>
            </p:spPr>
          </p:pic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462212E6-92E8-466A-BC24-7A3DD690846C}"/>
                </a:ext>
              </a:extLst>
            </p:cNvPr>
            <p:cNvGrpSpPr/>
            <p:nvPr/>
          </p:nvGrpSpPr>
          <p:grpSpPr>
            <a:xfrm>
              <a:off x="3417678" y="2262878"/>
              <a:ext cx="1529908" cy="1325683"/>
              <a:chOff x="3005524" y="2258396"/>
              <a:chExt cx="1529908" cy="1325683"/>
            </a:xfrm>
          </p:grpSpPr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6DDB9AB6-33F7-451F-8AFD-143ED09C2CFF}"/>
                  </a:ext>
                </a:extLst>
              </p:cNvPr>
              <p:cNvGrpSpPr/>
              <p:nvPr/>
            </p:nvGrpSpPr>
            <p:grpSpPr>
              <a:xfrm>
                <a:off x="3005524" y="2788387"/>
                <a:ext cx="1529908" cy="795692"/>
                <a:chOff x="3005524" y="2788387"/>
                <a:chExt cx="1529908" cy="795692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0D17AF96-D6F8-43E6-8303-E20C9EB8BA9D}"/>
                    </a:ext>
                  </a:extLst>
                </p:cNvPr>
                <p:cNvSpPr/>
                <p:nvPr/>
              </p:nvSpPr>
              <p:spPr>
                <a:xfrm>
                  <a:off x="3097794" y="2788387"/>
                  <a:ext cx="1350739" cy="795692"/>
                </a:xfrm>
                <a:prstGeom prst="rect">
                  <a:avLst/>
                </a:prstGeom>
                <a:solidFill>
                  <a:srgbClr val="1F49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lvl="1" algn="ctr"/>
                  <a:endPara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5" name="ZoneTexte 54">
                  <a:extLst>
                    <a:ext uri="{FF2B5EF4-FFF2-40B4-BE49-F238E27FC236}">
                      <a16:creationId xmlns:a16="http://schemas.microsoft.com/office/drawing/2014/main" id="{C49E0ECA-45D6-4277-81CA-F81F1C9C65F1}"/>
                    </a:ext>
                  </a:extLst>
                </p:cNvPr>
                <p:cNvSpPr txBox="1"/>
                <p:nvPr/>
              </p:nvSpPr>
              <p:spPr>
                <a:xfrm>
                  <a:off x="3005524" y="2844561"/>
                  <a:ext cx="1529908" cy="6924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lvl="1" algn="ctr"/>
                  <a:r>
                    <a:rPr lang="fr-FR" sz="1200" dirty="0" err="1">
                      <a:solidFill>
                        <a:schemeClr val="lt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Maf</a:t>
                  </a:r>
                  <a:r>
                    <a:rPr lang="fr-FR" sz="1200" dirty="0">
                      <a:solidFill>
                        <a:schemeClr val="lt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 Roda</a:t>
                  </a:r>
                </a:p>
                <a:p>
                  <a:pPr marL="0" lvl="1" algn="ctr"/>
                  <a:r>
                    <a:rPr lang="fr-FR" sz="900" dirty="0">
                      <a:solidFill>
                        <a:schemeClr val="lt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Equipment for </a:t>
                  </a:r>
                  <a:br>
                    <a:rPr lang="fr-FR" sz="900" dirty="0">
                      <a:solidFill>
                        <a:schemeClr val="lt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</a:br>
                  <a:r>
                    <a:rPr lang="fr-FR" sz="900" dirty="0">
                      <a:solidFill>
                        <a:schemeClr val="lt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fruit and </a:t>
                  </a:r>
                  <a:r>
                    <a:rPr lang="fr-FR" sz="900" dirty="0" err="1">
                      <a:solidFill>
                        <a:schemeClr val="lt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vegetables</a:t>
                  </a:r>
                  <a:r>
                    <a:rPr lang="fr-FR" sz="900" dirty="0">
                      <a:solidFill>
                        <a:schemeClr val="lt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 </a:t>
                  </a:r>
                </a:p>
                <a:p>
                  <a:pPr marL="0" lvl="1" algn="ctr"/>
                  <a:r>
                    <a:rPr lang="fr-FR" sz="900" dirty="0" err="1">
                      <a:solidFill>
                        <a:schemeClr val="lt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grading</a:t>
                  </a:r>
                  <a:r>
                    <a:rPr lang="fr-FR" sz="900" dirty="0">
                      <a:solidFill>
                        <a:schemeClr val="lt1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 and packaging  </a:t>
                  </a:r>
                </a:p>
              </p:txBody>
            </p:sp>
          </p:grpSp>
          <p:pic>
            <p:nvPicPr>
              <p:cNvPr id="29" name="Image 28" descr="Une image contenant table&#10;&#10;Description générée automatiquement">
                <a:extLst>
                  <a:ext uri="{FF2B5EF4-FFF2-40B4-BE49-F238E27FC236}">
                    <a16:creationId xmlns:a16="http://schemas.microsoft.com/office/drawing/2014/main" id="{5B5E0C84-BBD1-4A26-974A-49ECFFC67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38607" y="2258396"/>
                <a:ext cx="1139654" cy="529991"/>
              </a:xfrm>
              <a:prstGeom prst="rect">
                <a:avLst/>
              </a:prstGeom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83752BB-F178-4B93-80B0-5F325B77422E}"/>
                </a:ext>
              </a:extLst>
            </p:cNvPr>
            <p:cNvSpPr/>
            <p:nvPr/>
          </p:nvSpPr>
          <p:spPr>
            <a:xfrm>
              <a:off x="5973686" y="1471703"/>
              <a:ext cx="1476958" cy="795692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Berthoud</a:t>
              </a:r>
            </a:p>
            <a:p>
              <a:pPr marL="0" lvl="1" algn="ctr"/>
              <a:r>
                <a: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Agricultural </a:t>
              </a:r>
              <a:r>
                <a:rPr lang="fr-FR" sz="900" dirty="0" err="1">
                  <a:latin typeface="Segoe UI Light" panose="020B0502040204020203" pitchFamily="34" charset="0"/>
                  <a:cs typeface="Segoe UI Light" panose="020B0502040204020203" pitchFamily="34" charset="0"/>
                </a:rPr>
                <a:t>spraying</a:t>
              </a:r>
              <a:r>
                <a: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 equipment</a:t>
              </a:r>
            </a:p>
          </p:txBody>
        </p:sp>
        <p:pic>
          <p:nvPicPr>
            <p:cNvPr id="59" name="Image 58" descr="Une image contenant tondeuse, transport&#10;&#10;Description générée automatiquement">
              <a:extLst>
                <a:ext uri="{FF2B5EF4-FFF2-40B4-BE49-F238E27FC236}">
                  <a16:creationId xmlns:a16="http://schemas.microsoft.com/office/drawing/2014/main" id="{F908A4C1-9BFE-4F5A-A346-B99F42D6D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1300" y="1025772"/>
              <a:ext cx="776290" cy="517021"/>
            </a:xfrm>
            <a:prstGeom prst="rect">
              <a:avLst/>
            </a:prstGeom>
          </p:spPr>
        </p:pic>
        <p:pic>
          <p:nvPicPr>
            <p:cNvPr id="61" name="Image 60" descr="Une image contenant camion, route, extérieur, remorque&#10;&#10;Description générée automatiquement">
              <a:extLst>
                <a:ext uri="{FF2B5EF4-FFF2-40B4-BE49-F238E27FC236}">
                  <a16:creationId xmlns:a16="http://schemas.microsoft.com/office/drawing/2014/main" id="{111323F4-D8FA-4625-B2E1-591B36C90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5313" y="1062638"/>
              <a:ext cx="730236" cy="404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03965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3E39B9A-2924-476A-B184-6909E9138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9050"/>
            <a:ext cx="6858000" cy="679571"/>
          </a:xfrm>
        </p:spPr>
        <p:txBody>
          <a:bodyPr/>
          <a:lstStyle/>
          <a:p>
            <a:r>
              <a:rPr lang="en-US" sz="2400" dirty="0"/>
              <a:t>Professional equipment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50E4201F-1739-4B6E-89BA-7E9F6FEF26E4}"/>
              </a:ext>
            </a:extLst>
          </p:cNvPr>
          <p:cNvGrpSpPr/>
          <p:nvPr/>
        </p:nvGrpSpPr>
        <p:grpSpPr>
          <a:xfrm>
            <a:off x="5912729" y="-18840"/>
            <a:ext cx="3240063" cy="5160397"/>
            <a:chOff x="5912729" y="-18840"/>
            <a:chExt cx="3240063" cy="5160397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4F523070-D9FF-4E89-8DF5-6A16B636F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4550" y="-10391"/>
              <a:ext cx="3219450" cy="5143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BF9F5E6-495F-4B12-9776-D8EE5AA0291B}"/>
                </a:ext>
              </a:extLst>
            </p:cNvPr>
            <p:cNvSpPr/>
            <p:nvPr/>
          </p:nvSpPr>
          <p:spPr>
            <a:xfrm>
              <a:off x="5912729" y="-18840"/>
              <a:ext cx="3240063" cy="5160397"/>
            </a:xfrm>
            <a:prstGeom prst="rect">
              <a:avLst/>
            </a:prstGeom>
            <a:solidFill>
              <a:srgbClr val="FFFFFF">
                <a:alpha val="6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6E7CDFB9-268F-4F18-8390-17A2D7CD3D27}"/>
              </a:ext>
            </a:extLst>
          </p:cNvPr>
          <p:cNvGrpSpPr/>
          <p:nvPr/>
        </p:nvGrpSpPr>
        <p:grpSpPr>
          <a:xfrm>
            <a:off x="76200" y="184128"/>
            <a:ext cx="6948731" cy="4514595"/>
            <a:chOff x="76200" y="184128"/>
            <a:chExt cx="6948731" cy="4514595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E2CBC31F-225B-494D-80AD-CADA66C09865}"/>
                </a:ext>
              </a:extLst>
            </p:cNvPr>
            <p:cNvGrpSpPr/>
            <p:nvPr/>
          </p:nvGrpSpPr>
          <p:grpSpPr>
            <a:xfrm>
              <a:off x="1475947" y="2346458"/>
              <a:ext cx="1258254" cy="1069196"/>
              <a:chOff x="1581790" y="2346458"/>
              <a:chExt cx="1258254" cy="106919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2B92625-76DC-4233-80CC-E782A97A55AF}"/>
                  </a:ext>
                </a:extLst>
              </p:cNvPr>
              <p:cNvSpPr/>
              <p:nvPr/>
            </p:nvSpPr>
            <p:spPr>
              <a:xfrm>
                <a:off x="1581790" y="2619962"/>
                <a:ext cx="1258254" cy="795692"/>
              </a:xfrm>
              <a:prstGeom prst="rect">
                <a:avLst/>
              </a:prstGeom>
              <a:solidFill>
                <a:srgbClr val="90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Safir - Accedia</a:t>
                </a:r>
              </a:p>
              <a:p>
                <a:pPr marL="0" lvl="1" algn="ctr"/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Automatic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b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collective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doors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B28EE8C-AC8D-4E07-9EF0-86789EC59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25456" y="2346458"/>
                <a:ext cx="746724" cy="318104"/>
              </a:xfrm>
              <a:prstGeom prst="rect">
                <a:avLst/>
              </a:prstGeom>
            </p:spPr>
          </p:pic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D5F9C0C3-B806-49D8-95D9-C95773E00AA5}"/>
                </a:ext>
              </a:extLst>
            </p:cNvPr>
            <p:cNvGrpSpPr/>
            <p:nvPr/>
          </p:nvGrpSpPr>
          <p:grpSpPr>
            <a:xfrm>
              <a:off x="76200" y="2088315"/>
              <a:ext cx="1258255" cy="1317753"/>
              <a:chOff x="182043" y="2088315"/>
              <a:chExt cx="1258255" cy="131775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90142DC-4F9B-49C0-958B-ACDEAB3BE37F}"/>
                  </a:ext>
                </a:extLst>
              </p:cNvPr>
              <p:cNvSpPr/>
              <p:nvPr/>
            </p:nvSpPr>
            <p:spPr>
              <a:xfrm>
                <a:off x="182043" y="2619962"/>
                <a:ext cx="1258255" cy="786106"/>
              </a:xfrm>
              <a:prstGeom prst="rect">
                <a:avLst/>
              </a:prstGeom>
              <a:solidFill>
                <a:srgbClr val="90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Maviflex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Flexible high-speed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doors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483BD26-B8D3-4731-AA60-97E689344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3386" y="2088315"/>
                <a:ext cx="615569" cy="615569"/>
              </a:xfrm>
              <a:prstGeom prst="rect">
                <a:avLst/>
              </a:prstGeom>
            </p:spPr>
          </p:pic>
        </p:grp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9C1D42FA-3086-4792-981D-EBA44C9C89E1}"/>
                </a:ext>
              </a:extLst>
            </p:cNvPr>
            <p:cNvGrpSpPr/>
            <p:nvPr/>
          </p:nvGrpSpPr>
          <p:grpSpPr>
            <a:xfrm>
              <a:off x="2178406" y="476825"/>
              <a:ext cx="1258255" cy="1569621"/>
              <a:chOff x="1581728" y="476825"/>
              <a:chExt cx="1258255" cy="1569621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56BE417-F7A3-41C3-ABA2-E5F8282C522B}"/>
                  </a:ext>
                </a:extLst>
              </p:cNvPr>
              <p:cNvSpPr/>
              <p:nvPr/>
            </p:nvSpPr>
            <p:spPr>
              <a:xfrm>
                <a:off x="1581728" y="1250754"/>
                <a:ext cx="1258255" cy="795692"/>
              </a:xfrm>
              <a:prstGeom prst="rect">
                <a:avLst/>
              </a:prstGeom>
              <a:solidFill>
                <a:srgbClr val="90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DMS Imaging</a:t>
                </a:r>
              </a:p>
              <a:p>
                <a:pPr marL="0" lvl="1" algn="ctr"/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Medical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imaging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equipment</a:t>
                </a:r>
              </a:p>
            </p:txBody>
          </p:sp>
          <p:pic>
            <p:nvPicPr>
              <p:cNvPr id="46" name="Image 45" descr="Une image contenant debout, homme, femme, réfrigérateur&#10;&#10;Description générée automatiquement">
                <a:extLst>
                  <a:ext uri="{FF2B5EF4-FFF2-40B4-BE49-F238E27FC236}">
                    <a16:creationId xmlns:a16="http://schemas.microsoft.com/office/drawing/2014/main" id="{52496982-CF48-46AB-B05C-BDB8600E7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77556" y="47682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8998AEA6-6E31-454F-852C-009013FAF912}"/>
                </a:ext>
              </a:extLst>
            </p:cNvPr>
            <p:cNvGrpSpPr/>
            <p:nvPr/>
          </p:nvGrpSpPr>
          <p:grpSpPr>
            <a:xfrm>
              <a:off x="782813" y="785705"/>
              <a:ext cx="1258255" cy="1265693"/>
              <a:chOff x="186135" y="785705"/>
              <a:chExt cx="1258255" cy="126569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BAB6FFF-80C7-41C1-8A80-AE55725645FD}"/>
                  </a:ext>
                </a:extLst>
              </p:cNvPr>
              <p:cNvSpPr/>
              <p:nvPr/>
            </p:nvSpPr>
            <p:spPr>
              <a:xfrm>
                <a:off x="186135" y="1255706"/>
                <a:ext cx="1258255" cy="795692"/>
              </a:xfrm>
              <a:prstGeom prst="rect">
                <a:avLst/>
              </a:prstGeom>
              <a:solidFill>
                <a:srgbClr val="90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Ceva</a:t>
                </a:r>
              </a:p>
              <a:p>
                <a:pPr marL="0" lvl="1" algn="ctr"/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Pullet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vaccination equipment</a:t>
                </a:r>
              </a:p>
            </p:txBody>
          </p:sp>
          <p:pic>
            <p:nvPicPr>
              <p:cNvPr id="6" name="Image 5" descr="Une image contenant blanc&#10;&#10;Description générée automatiquement">
                <a:extLst>
                  <a:ext uri="{FF2B5EF4-FFF2-40B4-BE49-F238E27FC236}">
                    <a16:creationId xmlns:a16="http://schemas.microsoft.com/office/drawing/2014/main" id="{9D5C122C-C82C-4778-AAC7-068E5AC9D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744" y="785705"/>
                <a:ext cx="679572" cy="679572"/>
              </a:xfrm>
              <a:prstGeom prst="rect">
                <a:avLst/>
              </a:prstGeom>
            </p:spPr>
          </p:pic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C1B6C568-09C5-4E21-A23A-42F3D7B2EDE5}"/>
                </a:ext>
              </a:extLst>
            </p:cNvPr>
            <p:cNvGrpSpPr/>
            <p:nvPr/>
          </p:nvGrpSpPr>
          <p:grpSpPr>
            <a:xfrm>
              <a:off x="784348" y="3463163"/>
              <a:ext cx="1258255" cy="1235560"/>
              <a:chOff x="187670" y="3463163"/>
              <a:chExt cx="1258255" cy="123556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5958535-5BC9-43F9-A931-4274B56F54C8}"/>
                  </a:ext>
                </a:extLst>
              </p:cNvPr>
              <p:cNvSpPr/>
              <p:nvPr/>
            </p:nvSpPr>
            <p:spPr>
              <a:xfrm>
                <a:off x="187670" y="3903031"/>
                <a:ext cx="1258255" cy="795692"/>
              </a:xfrm>
              <a:prstGeom prst="rect">
                <a:avLst/>
              </a:prstGeom>
              <a:solidFill>
                <a:srgbClr val="90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Fermob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Outdoor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furniture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23" name="Picture 38">
                <a:extLst>
                  <a:ext uri="{FF2B5EF4-FFF2-40B4-BE49-F238E27FC236}">
                    <a16:creationId xmlns:a16="http://schemas.microsoft.com/office/drawing/2014/main" id="{68D64CB7-642B-486A-9F47-8548896D5F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6434" y="3463163"/>
                <a:ext cx="568732" cy="568732"/>
              </a:xfrm>
              <a:prstGeom prst="rect">
                <a:avLst/>
              </a:prstGeom>
            </p:spPr>
          </p:pic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65F0D960-8DA5-49F7-9466-D237A5A04804}"/>
                </a:ext>
              </a:extLst>
            </p:cNvPr>
            <p:cNvGrpSpPr/>
            <p:nvPr/>
          </p:nvGrpSpPr>
          <p:grpSpPr>
            <a:xfrm>
              <a:off x="5028198" y="3270060"/>
              <a:ext cx="1332397" cy="1419077"/>
              <a:chOff x="4431520" y="3270060"/>
              <a:chExt cx="1332397" cy="141907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C75751-1F62-4BA3-90D0-F7E263B742F2}"/>
                  </a:ext>
                </a:extLst>
              </p:cNvPr>
              <p:cNvSpPr/>
              <p:nvPr/>
            </p:nvSpPr>
            <p:spPr>
              <a:xfrm>
                <a:off x="4431520" y="3903031"/>
                <a:ext cx="1332397" cy="786106"/>
              </a:xfrm>
              <a:prstGeom prst="rect">
                <a:avLst/>
              </a:prstGeom>
              <a:solidFill>
                <a:srgbClr val="90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Sewosy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Equipment for</a:t>
                </a:r>
                <a:b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building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security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35" name="Picture 28">
                <a:extLst>
                  <a:ext uri="{FF2B5EF4-FFF2-40B4-BE49-F238E27FC236}">
                    <a16:creationId xmlns:a16="http://schemas.microsoft.com/office/drawing/2014/main" id="{87E9DF75-3591-447C-BE63-7928BA5B52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9314" y="3270060"/>
                <a:ext cx="916915" cy="916915"/>
              </a:xfrm>
              <a:prstGeom prst="rect">
                <a:avLst/>
              </a:prstGeom>
            </p:spPr>
          </p:pic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7F539733-C648-417F-9957-46E4D25BCD07}"/>
                </a:ext>
              </a:extLst>
            </p:cNvPr>
            <p:cNvGrpSpPr/>
            <p:nvPr/>
          </p:nvGrpSpPr>
          <p:grpSpPr>
            <a:xfrm>
              <a:off x="2178468" y="3494301"/>
              <a:ext cx="1258255" cy="1204422"/>
              <a:chOff x="1581790" y="3494301"/>
              <a:chExt cx="1258255" cy="120442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D539DBD-EDF5-41BB-BE99-2A8A460CC8A3}"/>
                  </a:ext>
                </a:extLst>
              </p:cNvPr>
              <p:cNvSpPr/>
              <p:nvPr/>
            </p:nvSpPr>
            <p:spPr>
              <a:xfrm>
                <a:off x="1581790" y="3903031"/>
                <a:ext cx="1258255" cy="795692"/>
              </a:xfrm>
              <a:prstGeom prst="rect">
                <a:avLst/>
              </a:prstGeom>
              <a:solidFill>
                <a:srgbClr val="90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Lafuma Mobilier</a:t>
                </a:r>
              </a:p>
              <a:p>
                <a:pPr marL="0" lvl="1" algn="ctr"/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Outdoor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furniture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11" name="Image 10" descr="Une image contenant meubles, fauteuil, chaise, assis&#10;&#10;Description générée automatiquement">
                <a:extLst>
                  <a:ext uri="{FF2B5EF4-FFF2-40B4-BE49-F238E27FC236}">
                    <a16:creationId xmlns:a16="http://schemas.microsoft.com/office/drawing/2014/main" id="{11D5C221-AEF3-4135-AECD-DFFB95DE7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1300" y="3494301"/>
                <a:ext cx="473512" cy="473512"/>
              </a:xfrm>
              <a:prstGeom prst="rect">
                <a:avLst/>
              </a:prstGeom>
            </p:spPr>
          </p:pic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2941E253-1BB0-4799-8215-A40252CB4868}"/>
                </a:ext>
              </a:extLst>
            </p:cNvPr>
            <p:cNvGrpSpPr/>
            <p:nvPr/>
          </p:nvGrpSpPr>
          <p:grpSpPr>
            <a:xfrm>
              <a:off x="3562220" y="3517848"/>
              <a:ext cx="1332397" cy="1171289"/>
              <a:chOff x="2965542" y="3517848"/>
              <a:chExt cx="1332397" cy="117128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83A20F7-1CBD-478F-B669-49BA1C537B91}"/>
                  </a:ext>
                </a:extLst>
              </p:cNvPr>
              <p:cNvSpPr/>
              <p:nvPr/>
            </p:nvSpPr>
            <p:spPr>
              <a:xfrm>
                <a:off x="2965542" y="3903031"/>
                <a:ext cx="1332397" cy="786106"/>
              </a:xfrm>
              <a:prstGeom prst="rect">
                <a:avLst/>
              </a:prstGeom>
              <a:solidFill>
                <a:srgbClr val="90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Getrac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Products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and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tools</a:t>
                </a:r>
                <a:b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for garages and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industral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shopfloors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40" name="Picture 59">
                <a:extLst>
                  <a:ext uri="{FF2B5EF4-FFF2-40B4-BE49-F238E27FC236}">
                    <a16:creationId xmlns:a16="http://schemas.microsoft.com/office/drawing/2014/main" id="{9085C8EF-1B8E-4E40-91CA-59CA3A4C43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963128">
                <a:off x="3435519" y="3542338"/>
                <a:ext cx="707136" cy="384377"/>
              </a:xfrm>
              <a:prstGeom prst="rect">
                <a:avLst/>
              </a:prstGeom>
            </p:spPr>
          </p:pic>
          <p:pic>
            <p:nvPicPr>
              <p:cNvPr id="41" name="Picture 61">
                <a:extLst>
                  <a:ext uri="{FF2B5EF4-FFF2-40B4-BE49-F238E27FC236}">
                    <a16:creationId xmlns:a16="http://schemas.microsoft.com/office/drawing/2014/main" id="{F7E81EEC-FC55-4475-A90E-41E51E5FF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7257" y="3517848"/>
                <a:ext cx="541867" cy="457200"/>
              </a:xfrm>
              <a:prstGeom prst="rect">
                <a:avLst/>
              </a:prstGeom>
            </p:spPr>
          </p:pic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7A803DEC-2B27-4653-9EC4-360FC82ACC37}"/>
                </a:ext>
              </a:extLst>
            </p:cNvPr>
            <p:cNvGrpSpPr/>
            <p:nvPr/>
          </p:nvGrpSpPr>
          <p:grpSpPr>
            <a:xfrm>
              <a:off x="4325676" y="2188065"/>
              <a:ext cx="1332397" cy="1227589"/>
              <a:chOff x="4431519" y="2188065"/>
              <a:chExt cx="1332397" cy="122758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9933BC6-CDF2-4531-B7EA-5293D8F91F8B}"/>
                  </a:ext>
                </a:extLst>
              </p:cNvPr>
              <p:cNvSpPr/>
              <p:nvPr/>
            </p:nvSpPr>
            <p:spPr>
              <a:xfrm>
                <a:off x="4431519" y="2619962"/>
                <a:ext cx="1332397" cy="795692"/>
              </a:xfrm>
              <a:prstGeom prst="rect">
                <a:avLst/>
              </a:prstGeom>
              <a:solidFill>
                <a:srgbClr val="90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Charvet</a:t>
                </a: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Professional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kitchen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equipment</a:t>
                </a:r>
              </a:p>
            </p:txBody>
          </p:sp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AF3287B1-C578-465A-AD17-2D8D94776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57635" y="2188065"/>
                <a:ext cx="680163" cy="476115"/>
              </a:xfrm>
              <a:prstGeom prst="rect">
                <a:avLst/>
              </a:prstGeom>
            </p:spPr>
          </p:pic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E9934349-EEB4-4157-A413-9AB7E7AEB731}"/>
                </a:ext>
              </a:extLst>
            </p:cNvPr>
            <p:cNvGrpSpPr/>
            <p:nvPr/>
          </p:nvGrpSpPr>
          <p:grpSpPr>
            <a:xfrm>
              <a:off x="2859699" y="2243832"/>
              <a:ext cx="1332397" cy="1183281"/>
              <a:chOff x="2965542" y="2243832"/>
              <a:chExt cx="1332397" cy="118328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82B825-EBA1-4A7C-B3E0-D279B19828AA}"/>
                  </a:ext>
                </a:extLst>
              </p:cNvPr>
              <p:cNvSpPr/>
              <p:nvPr/>
            </p:nvSpPr>
            <p:spPr>
              <a:xfrm>
                <a:off x="2965542" y="2631421"/>
                <a:ext cx="1332397" cy="795692"/>
              </a:xfrm>
              <a:prstGeom prst="rect">
                <a:avLst/>
              </a:prstGeom>
              <a:solidFill>
                <a:srgbClr val="90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Airwell</a:t>
                </a:r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Residential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Heating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and air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conditioning</a:t>
                </a: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7" name="Image 6" descr="Une image contenant ventilateur, périphérique, appareil, assis&#10;&#10;Description générée automatiquement">
                <a:extLst>
                  <a:ext uri="{FF2B5EF4-FFF2-40B4-BE49-F238E27FC236}">
                    <a16:creationId xmlns:a16="http://schemas.microsoft.com/office/drawing/2014/main" id="{6E94E2D7-CBDD-4B47-B894-9F0DE7366C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54827" y="2243832"/>
                <a:ext cx="680163" cy="376130"/>
              </a:xfrm>
              <a:prstGeom prst="rect">
                <a:avLst/>
              </a:prstGeom>
            </p:spPr>
          </p:pic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6CEC5532-E1D6-452A-96BB-A45D00AE77FD}"/>
                </a:ext>
              </a:extLst>
            </p:cNvPr>
            <p:cNvGrpSpPr/>
            <p:nvPr/>
          </p:nvGrpSpPr>
          <p:grpSpPr>
            <a:xfrm>
              <a:off x="5766676" y="2325720"/>
              <a:ext cx="1258255" cy="1089934"/>
              <a:chOff x="5872519" y="2325720"/>
              <a:chExt cx="1258255" cy="1089934"/>
            </a:xfrm>
          </p:grpSpPr>
          <p:pic>
            <p:nvPicPr>
              <p:cNvPr id="2" name="Picture 36">
                <a:extLst>
                  <a:ext uri="{FF2B5EF4-FFF2-40B4-BE49-F238E27FC236}">
                    <a16:creationId xmlns:a16="http://schemas.microsoft.com/office/drawing/2014/main" id="{0BF5A8F5-304E-4739-9B3C-FC5BBB3392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14926" y="2325720"/>
                <a:ext cx="680163" cy="338460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893117-3513-4C80-885A-DE6D7461F31F}"/>
                  </a:ext>
                </a:extLst>
              </p:cNvPr>
              <p:cNvSpPr/>
              <p:nvPr/>
            </p:nvSpPr>
            <p:spPr>
              <a:xfrm>
                <a:off x="5872519" y="2619962"/>
                <a:ext cx="1258255" cy="795692"/>
              </a:xfrm>
              <a:prstGeom prst="rect">
                <a:avLst/>
              </a:prstGeom>
              <a:solidFill>
                <a:srgbClr val="90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La Cornue</a:t>
                </a: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Professional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kitchen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equipment</a:t>
                </a:r>
              </a:p>
            </p:txBody>
          </p:sp>
        </p:grp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362226F6-431A-45B8-97AE-1B8680B06BEF}"/>
                </a:ext>
              </a:extLst>
            </p:cNvPr>
            <p:cNvGrpSpPr/>
            <p:nvPr/>
          </p:nvGrpSpPr>
          <p:grpSpPr>
            <a:xfrm>
              <a:off x="3636362" y="649061"/>
              <a:ext cx="1258255" cy="1389026"/>
              <a:chOff x="3039684" y="649061"/>
              <a:chExt cx="1258255" cy="138902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BB4D976-1683-4C7B-88D9-686AB652B873}"/>
                  </a:ext>
                </a:extLst>
              </p:cNvPr>
              <p:cNvSpPr/>
              <p:nvPr/>
            </p:nvSpPr>
            <p:spPr>
              <a:xfrm>
                <a:off x="3039684" y="1242395"/>
                <a:ext cx="1258255" cy="795692"/>
              </a:xfrm>
              <a:prstGeom prst="rect">
                <a:avLst/>
              </a:prstGeom>
              <a:solidFill>
                <a:srgbClr val="90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Schiller </a:t>
                </a:r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Medical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Vital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function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diagnostics equipment</a:t>
                </a:r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A10FDBAC-B774-48C4-950A-50303CD642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98342" y="649061"/>
                <a:ext cx="745516" cy="636470"/>
              </a:xfrm>
              <a:prstGeom prst="rect">
                <a:avLst/>
              </a:prstGeom>
            </p:spPr>
          </p:pic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8C5C21E6-BCF9-451E-B050-B5ABB508B7BB}"/>
                </a:ext>
              </a:extLst>
            </p:cNvPr>
            <p:cNvGrpSpPr/>
            <p:nvPr/>
          </p:nvGrpSpPr>
          <p:grpSpPr>
            <a:xfrm>
              <a:off x="5037002" y="184128"/>
              <a:ext cx="1334155" cy="1853959"/>
              <a:chOff x="4440324" y="184128"/>
              <a:chExt cx="1334155" cy="185395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AA464D3-DF00-473F-BC68-C293E6E123AB}"/>
                  </a:ext>
                </a:extLst>
              </p:cNvPr>
              <p:cNvSpPr/>
              <p:nvPr/>
            </p:nvSpPr>
            <p:spPr>
              <a:xfrm>
                <a:off x="4440324" y="1240721"/>
                <a:ext cx="1334155" cy="797366"/>
              </a:xfrm>
              <a:prstGeom prst="rect">
                <a:avLst/>
              </a:prstGeom>
              <a:solidFill>
                <a:srgbClr val="90C1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fr-FR" sz="12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Ragni</a:t>
                </a:r>
                <a:endParaRPr lang="fr-FR" sz="12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0" lvl="1" algn="ctr"/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Public and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urban</a:t>
                </a:r>
                <a:r>
                  <a:rPr lang="fr-FR" sz="9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</a:t>
                </a:r>
                <a:r>
                  <a:rPr lang="fr-FR" sz="900" dirty="0" err="1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lighting</a:t>
                </a:r>
                <a:br>
                  <a:rPr lang="fr-FR" sz="12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endParaRPr lang="fr-FR" sz="9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2BCE0D27-5B8C-4304-AF0D-FC4A5995A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99235" y="184128"/>
                <a:ext cx="1012198" cy="142993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23896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242358" y="1"/>
            <a:ext cx="3890784" cy="4977243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0" tIns="109728" rIns="137160" bIns="3429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27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Century Gothic" panose="020B05020202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79" y="-20538"/>
            <a:ext cx="3847735" cy="49938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3EA6A7-C6D0-4CF0-A536-C5BC590F10B0}"/>
              </a:ext>
            </a:extLst>
          </p:cNvPr>
          <p:cNvSpPr/>
          <p:nvPr/>
        </p:nvSpPr>
        <p:spPr bwMode="auto">
          <a:xfrm>
            <a:off x="-6672" y="1276350"/>
            <a:ext cx="4860032" cy="470898"/>
          </a:xfrm>
          <a:prstGeom prst="rect">
            <a:avLst/>
          </a:prstGeom>
          <a:solidFill>
            <a:srgbClr val="7B7B7B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 service client 4.0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1276350"/>
            <a:ext cx="4860032" cy="4708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Customer Service challenges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-1" y="2716510"/>
            <a:ext cx="4860033" cy="47089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pc="-38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Demo</a:t>
            </a:r>
            <a:endParaRPr lang="fr-FR" spc="-38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-1" y="4156670"/>
            <a:ext cx="4860033" cy="470898"/>
          </a:xfrm>
          <a:prstGeom prst="rect">
            <a:avLst/>
          </a:prstGeom>
          <a:solidFill>
            <a:srgbClr val="7B7B7B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pc="-38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Benefits</a:t>
            </a:r>
            <a:endParaRPr lang="fr-FR" spc="-38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" y="3435580"/>
            <a:ext cx="4860033" cy="470898"/>
          </a:xfrm>
          <a:prstGeom prst="rect">
            <a:avLst/>
          </a:prstGeom>
          <a:solidFill>
            <a:srgbClr val="7B7B7B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Features at a glance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-1" y="1996627"/>
            <a:ext cx="4860033" cy="470898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Customer cases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0800" y="285750"/>
            <a:ext cx="1735931" cy="4570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cap="all" dirty="0">
                <a:latin typeface="Segoe UI Light" panose="020B0502040204020203" pitchFamily="34" charset="0"/>
                <a:cs typeface="Segoe UI Light" panose="020B0502040204020203" pitchFamily="34" charset="0"/>
              </a:rPr>
              <a:t>Agenda</a:t>
            </a:r>
            <a:endParaRPr lang="fr-FR" sz="2400" cap="al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black">
          <a:xfrm>
            <a:off x="5562600" y="2609550"/>
            <a:ext cx="648000" cy="648000"/>
          </a:xfrm>
          <a:custGeom>
            <a:avLst/>
            <a:gdLst>
              <a:gd name="T0" fmla="*/ 61 w 150"/>
              <a:gd name="T1" fmla="*/ 82 h 149"/>
              <a:gd name="T2" fmla="*/ 84 w 150"/>
              <a:gd name="T3" fmla="*/ 104 h 149"/>
              <a:gd name="T4" fmla="*/ 66 w 150"/>
              <a:gd name="T5" fmla="*/ 104 h 149"/>
              <a:gd name="T6" fmla="*/ 35 w 150"/>
              <a:gd name="T7" fmla="*/ 75 h 149"/>
              <a:gd name="T8" fmla="*/ 65 w 150"/>
              <a:gd name="T9" fmla="*/ 46 h 149"/>
              <a:gd name="T10" fmla="*/ 84 w 150"/>
              <a:gd name="T11" fmla="*/ 46 h 149"/>
              <a:gd name="T12" fmla="*/ 61 w 150"/>
              <a:gd name="T13" fmla="*/ 67 h 149"/>
              <a:gd name="T14" fmla="*/ 113 w 150"/>
              <a:gd name="T15" fmla="*/ 67 h 149"/>
              <a:gd name="T16" fmla="*/ 113 w 150"/>
              <a:gd name="T17" fmla="*/ 82 h 149"/>
              <a:gd name="T18" fmla="*/ 61 w 150"/>
              <a:gd name="T19" fmla="*/ 82 h 149"/>
              <a:gd name="T20" fmla="*/ 150 w 150"/>
              <a:gd name="T21" fmla="*/ 75 h 149"/>
              <a:gd name="T22" fmla="*/ 75 w 150"/>
              <a:gd name="T23" fmla="*/ 149 h 149"/>
              <a:gd name="T24" fmla="*/ 0 w 150"/>
              <a:gd name="T25" fmla="*/ 75 h 149"/>
              <a:gd name="T26" fmla="*/ 75 w 150"/>
              <a:gd name="T27" fmla="*/ 0 h 149"/>
              <a:gd name="T28" fmla="*/ 150 w 150"/>
              <a:gd name="T29" fmla="*/ 75 h 149"/>
              <a:gd name="T30" fmla="*/ 140 w 150"/>
              <a:gd name="T31" fmla="*/ 75 h 149"/>
              <a:gd name="T32" fmla="*/ 75 w 150"/>
              <a:gd name="T33" fmla="*/ 9 h 149"/>
              <a:gd name="T34" fmla="*/ 10 w 150"/>
              <a:gd name="T35" fmla="*/ 75 h 149"/>
              <a:gd name="T36" fmla="*/ 75 w 150"/>
              <a:gd name="T37" fmla="*/ 140 h 149"/>
              <a:gd name="T38" fmla="*/ 140 w 150"/>
              <a:gd name="T39" fmla="*/ 7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0" h="149">
                <a:moveTo>
                  <a:pt x="61" y="82"/>
                </a:moveTo>
                <a:cubicBezTo>
                  <a:pt x="84" y="104"/>
                  <a:pt x="84" y="104"/>
                  <a:pt x="84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35" y="75"/>
                  <a:pt x="35" y="75"/>
                  <a:pt x="35" y="75"/>
                </a:cubicBez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61" y="67"/>
                  <a:pt x="61" y="67"/>
                  <a:pt x="61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113" y="82"/>
                  <a:pt x="113" y="82"/>
                  <a:pt x="113" y="82"/>
                </a:cubicBezTo>
                <a:lnTo>
                  <a:pt x="61" y="82"/>
                </a:lnTo>
                <a:close/>
                <a:moveTo>
                  <a:pt x="150" y="75"/>
                </a:moveTo>
                <a:cubicBezTo>
                  <a:pt x="150" y="116"/>
                  <a:pt x="116" y="149"/>
                  <a:pt x="75" y="149"/>
                </a:cubicBezTo>
                <a:cubicBezTo>
                  <a:pt x="34" y="149"/>
                  <a:pt x="0" y="116"/>
                  <a:pt x="0" y="75"/>
                </a:cubicBezTo>
                <a:cubicBezTo>
                  <a:pt x="0" y="33"/>
                  <a:pt x="34" y="0"/>
                  <a:pt x="75" y="0"/>
                </a:cubicBezTo>
                <a:cubicBezTo>
                  <a:pt x="116" y="0"/>
                  <a:pt x="150" y="33"/>
                  <a:pt x="150" y="75"/>
                </a:cubicBezTo>
                <a:close/>
                <a:moveTo>
                  <a:pt x="140" y="75"/>
                </a:moveTo>
                <a:cubicBezTo>
                  <a:pt x="140" y="39"/>
                  <a:pt x="111" y="9"/>
                  <a:pt x="75" y="9"/>
                </a:cubicBezTo>
                <a:cubicBezTo>
                  <a:pt x="39" y="9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7" tIns="34284" rIns="68567" bIns="34284" numCol="1" anchor="t" anchorCtr="0" compatLnSpc="1">
            <a:prstTxWarp prst="textNoShape">
              <a:avLst/>
            </a:prstTxWarp>
          </a:bodyPr>
          <a:lstStyle/>
          <a:p>
            <a:pPr defTabSz="685639"/>
            <a:endParaRPr lang="fr-FR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 descr="Afbeelding met tekst, tafelgerei, bord, serviesgoed">
            <a:extLst>
              <a:ext uri="{FF2B5EF4-FFF2-40B4-BE49-F238E27FC236}">
                <a16:creationId xmlns:a16="http://schemas.microsoft.com/office/drawing/2014/main" id="{A05F3963-EBBD-746B-42B7-F120211AC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97" y="209550"/>
            <a:ext cx="4075923" cy="8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11451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186A0D64-B99E-4F54-9239-79F671BF4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3347"/>
            <a:ext cx="9144000" cy="344574"/>
          </a:xfrm>
        </p:spPr>
        <p:txBody>
          <a:bodyPr/>
          <a:lstStyle/>
          <a:p>
            <a:r>
              <a:rPr lang="fr-FR" sz="1800" dirty="0" err="1"/>
              <a:t>From</a:t>
            </a:r>
            <a:r>
              <a:rPr lang="fr-FR" sz="1800" dirty="0"/>
              <a:t> the commissioning of the </a:t>
            </a:r>
            <a:r>
              <a:rPr lang="fr-FR" sz="1800" dirty="0" err="1"/>
              <a:t>equipement</a:t>
            </a:r>
            <a:r>
              <a:rPr lang="fr-FR" sz="1800" dirty="0"/>
              <a:t> to troubleshooting management</a:t>
            </a:r>
          </a:p>
          <a:p>
            <a:endParaRPr lang="fr-FR" sz="1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BADE101-ED7F-4C16-8CAF-68461CB01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375"/>
            <a:ext cx="9144000" cy="43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2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242358" y="1"/>
            <a:ext cx="3890784" cy="4977243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0" tIns="109728" rIns="137160" bIns="3429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27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Century Gothic" panose="020B05020202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79" y="-20538"/>
            <a:ext cx="3847735" cy="49938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3EA6A7-C6D0-4CF0-A536-C5BC590F10B0}"/>
              </a:ext>
            </a:extLst>
          </p:cNvPr>
          <p:cNvSpPr/>
          <p:nvPr/>
        </p:nvSpPr>
        <p:spPr bwMode="auto">
          <a:xfrm>
            <a:off x="-6672" y="1276350"/>
            <a:ext cx="4860032" cy="470898"/>
          </a:xfrm>
          <a:prstGeom prst="rect">
            <a:avLst/>
          </a:prstGeom>
          <a:solidFill>
            <a:srgbClr val="7B7B7B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 service client 4.0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1276350"/>
            <a:ext cx="4860032" cy="4708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Customer Service challenges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-1" y="2716510"/>
            <a:ext cx="4860033" cy="470898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Demo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-1" y="4156670"/>
            <a:ext cx="4860033" cy="470898"/>
          </a:xfrm>
          <a:prstGeom prst="rect">
            <a:avLst/>
          </a:prstGeom>
          <a:solidFill>
            <a:srgbClr val="7B7B7B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pc="-38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Benefits</a:t>
            </a:r>
            <a:endParaRPr lang="fr-FR" spc="-38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" y="3435580"/>
            <a:ext cx="4860033" cy="47089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Features at a glance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-1" y="1996627"/>
            <a:ext cx="4860033" cy="470898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 customer cases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0800" y="285750"/>
            <a:ext cx="1735931" cy="4570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cap="all" dirty="0">
                <a:latin typeface="Segoe UI Light" panose="020B0502040204020203" pitchFamily="34" charset="0"/>
                <a:cs typeface="Segoe UI Light" panose="020B0502040204020203" pitchFamily="34" charset="0"/>
              </a:rPr>
              <a:t>Agenda</a:t>
            </a:r>
            <a:endParaRPr lang="fr-FR" sz="2400" cap="al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black">
          <a:xfrm>
            <a:off x="5562600" y="3333750"/>
            <a:ext cx="648000" cy="648000"/>
          </a:xfrm>
          <a:custGeom>
            <a:avLst/>
            <a:gdLst>
              <a:gd name="T0" fmla="*/ 61 w 150"/>
              <a:gd name="T1" fmla="*/ 82 h 149"/>
              <a:gd name="T2" fmla="*/ 84 w 150"/>
              <a:gd name="T3" fmla="*/ 104 h 149"/>
              <a:gd name="T4" fmla="*/ 66 w 150"/>
              <a:gd name="T5" fmla="*/ 104 h 149"/>
              <a:gd name="T6" fmla="*/ 35 w 150"/>
              <a:gd name="T7" fmla="*/ 75 h 149"/>
              <a:gd name="T8" fmla="*/ 65 w 150"/>
              <a:gd name="T9" fmla="*/ 46 h 149"/>
              <a:gd name="T10" fmla="*/ 84 w 150"/>
              <a:gd name="T11" fmla="*/ 46 h 149"/>
              <a:gd name="T12" fmla="*/ 61 w 150"/>
              <a:gd name="T13" fmla="*/ 67 h 149"/>
              <a:gd name="T14" fmla="*/ 113 w 150"/>
              <a:gd name="T15" fmla="*/ 67 h 149"/>
              <a:gd name="T16" fmla="*/ 113 w 150"/>
              <a:gd name="T17" fmla="*/ 82 h 149"/>
              <a:gd name="T18" fmla="*/ 61 w 150"/>
              <a:gd name="T19" fmla="*/ 82 h 149"/>
              <a:gd name="T20" fmla="*/ 150 w 150"/>
              <a:gd name="T21" fmla="*/ 75 h 149"/>
              <a:gd name="T22" fmla="*/ 75 w 150"/>
              <a:gd name="T23" fmla="*/ 149 h 149"/>
              <a:gd name="T24" fmla="*/ 0 w 150"/>
              <a:gd name="T25" fmla="*/ 75 h 149"/>
              <a:gd name="T26" fmla="*/ 75 w 150"/>
              <a:gd name="T27" fmla="*/ 0 h 149"/>
              <a:gd name="T28" fmla="*/ 150 w 150"/>
              <a:gd name="T29" fmla="*/ 75 h 149"/>
              <a:gd name="T30" fmla="*/ 140 w 150"/>
              <a:gd name="T31" fmla="*/ 75 h 149"/>
              <a:gd name="T32" fmla="*/ 75 w 150"/>
              <a:gd name="T33" fmla="*/ 9 h 149"/>
              <a:gd name="T34" fmla="*/ 10 w 150"/>
              <a:gd name="T35" fmla="*/ 75 h 149"/>
              <a:gd name="T36" fmla="*/ 75 w 150"/>
              <a:gd name="T37" fmla="*/ 140 h 149"/>
              <a:gd name="T38" fmla="*/ 140 w 150"/>
              <a:gd name="T39" fmla="*/ 7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0" h="149">
                <a:moveTo>
                  <a:pt x="61" y="82"/>
                </a:moveTo>
                <a:cubicBezTo>
                  <a:pt x="84" y="104"/>
                  <a:pt x="84" y="104"/>
                  <a:pt x="84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35" y="75"/>
                  <a:pt x="35" y="75"/>
                  <a:pt x="35" y="75"/>
                </a:cubicBez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61" y="67"/>
                  <a:pt x="61" y="67"/>
                  <a:pt x="61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113" y="82"/>
                  <a:pt x="113" y="82"/>
                  <a:pt x="113" y="82"/>
                </a:cubicBezTo>
                <a:lnTo>
                  <a:pt x="61" y="82"/>
                </a:lnTo>
                <a:close/>
                <a:moveTo>
                  <a:pt x="150" y="75"/>
                </a:moveTo>
                <a:cubicBezTo>
                  <a:pt x="150" y="116"/>
                  <a:pt x="116" y="149"/>
                  <a:pt x="75" y="149"/>
                </a:cubicBezTo>
                <a:cubicBezTo>
                  <a:pt x="34" y="149"/>
                  <a:pt x="0" y="116"/>
                  <a:pt x="0" y="75"/>
                </a:cubicBezTo>
                <a:cubicBezTo>
                  <a:pt x="0" y="33"/>
                  <a:pt x="34" y="0"/>
                  <a:pt x="75" y="0"/>
                </a:cubicBezTo>
                <a:cubicBezTo>
                  <a:pt x="116" y="0"/>
                  <a:pt x="150" y="33"/>
                  <a:pt x="150" y="75"/>
                </a:cubicBezTo>
                <a:close/>
                <a:moveTo>
                  <a:pt x="140" y="75"/>
                </a:moveTo>
                <a:cubicBezTo>
                  <a:pt x="140" y="39"/>
                  <a:pt x="111" y="9"/>
                  <a:pt x="75" y="9"/>
                </a:cubicBezTo>
                <a:cubicBezTo>
                  <a:pt x="39" y="9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7" tIns="34284" rIns="68567" bIns="34284" numCol="1" anchor="t" anchorCtr="0" compatLnSpc="1">
            <a:prstTxWarp prst="textNoShape">
              <a:avLst/>
            </a:prstTxWarp>
          </a:bodyPr>
          <a:lstStyle/>
          <a:p>
            <a:pPr defTabSz="685639"/>
            <a:endParaRPr lang="fr-FR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 descr="Afbeelding met tekst, tafelgerei, bord, serviesgoed">
            <a:extLst>
              <a:ext uri="{FF2B5EF4-FFF2-40B4-BE49-F238E27FC236}">
                <a16:creationId xmlns:a16="http://schemas.microsoft.com/office/drawing/2014/main" id="{338051DD-82AD-7946-277B-22CA3243D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97" y="209550"/>
            <a:ext cx="4075923" cy="8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07861"/>
      </p:ext>
    </p:extLst>
  </p:cSld>
  <p:clrMapOvr>
    <a:masterClrMapping/>
  </p:clrMapOvr>
  <p:transition spd="med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F980D59E-E714-4B1B-B5CD-9509513307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8509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86F3BBE-B8B9-46AD-9897-2BD1074EA484}"/>
              </a:ext>
            </a:extLst>
          </p:cNvPr>
          <p:cNvSpPr/>
          <p:nvPr/>
        </p:nvSpPr>
        <p:spPr>
          <a:xfrm>
            <a:off x="1" y="0"/>
            <a:ext cx="9143999" cy="4850934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23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323924-3818-4A4F-815F-2AE58627E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571" y="432224"/>
            <a:ext cx="4688658" cy="457200"/>
          </a:xfrm>
        </p:spPr>
        <p:txBody>
          <a:bodyPr/>
          <a:lstStyle/>
          <a:p>
            <a:r>
              <a:rPr lang="fr-FR" sz="2400" dirty="0"/>
              <a:t>The Helpdesk Customer Portal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BF94151-4E02-4421-B09E-F084B301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Factory meeting    |   25 Mars 2022</a:t>
            </a:r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5E1D039-6F6B-4BCA-A881-BD98987C82D5}"/>
              </a:ext>
            </a:extLst>
          </p:cNvPr>
          <p:cNvGrpSpPr/>
          <p:nvPr/>
        </p:nvGrpSpPr>
        <p:grpSpPr>
          <a:xfrm>
            <a:off x="5465407" y="2594704"/>
            <a:ext cx="3352022" cy="2107094"/>
            <a:chOff x="7287209" y="3459604"/>
            <a:chExt cx="4469363" cy="2809459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A1B3520F-53A4-40F9-A09D-4F7C2E92EF94}"/>
                </a:ext>
              </a:extLst>
            </p:cNvPr>
            <p:cNvSpPr/>
            <p:nvPr/>
          </p:nvSpPr>
          <p:spPr>
            <a:xfrm>
              <a:off x="7287209" y="3459604"/>
              <a:ext cx="4469363" cy="28094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D4156D0-18E3-415F-9C31-31F662A8C31A}"/>
                </a:ext>
              </a:extLst>
            </p:cNvPr>
            <p:cNvSpPr txBox="1"/>
            <p:nvPr/>
          </p:nvSpPr>
          <p:spPr>
            <a:xfrm>
              <a:off x="7509626" y="3632199"/>
              <a:ext cx="4024527" cy="2554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fr-FR" sz="1200" b="1" dirty="0" err="1"/>
                <a:t>Available</a:t>
              </a:r>
              <a:r>
                <a:rPr lang="fr-FR" sz="1200" b="1" dirty="0"/>
                <a:t> 24/7 in multiple </a:t>
              </a:r>
              <a:r>
                <a:rPr lang="fr-FR" sz="1200" b="1" dirty="0" err="1"/>
                <a:t>languages</a:t>
              </a:r>
              <a:endParaRPr lang="fr-FR" sz="1200" b="1" dirty="0"/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/>
                <a:t>Support </a:t>
              </a:r>
              <a:r>
                <a:rPr lang="fr-FR" sz="1050" dirty="0" err="1"/>
                <a:t>Request</a:t>
              </a:r>
              <a:r>
                <a:rPr lang="fr-FR" sz="1050" dirty="0"/>
                <a:t> follow up &amp; </a:t>
              </a:r>
              <a:r>
                <a:rPr lang="fr-FR" sz="1050" dirty="0" err="1"/>
                <a:t>tracking</a:t>
              </a:r>
              <a:endParaRPr lang="fr-FR" sz="1050" dirty="0"/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/>
                <a:t>Product documentation</a:t>
              </a:r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/>
                <a:t>Commissioning of new </a:t>
              </a:r>
              <a:r>
                <a:rPr lang="fr-FR" sz="1050" dirty="0" err="1"/>
                <a:t>equipment</a:t>
              </a:r>
              <a:endParaRPr lang="fr-FR" sz="1050" dirty="0"/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/>
                <a:t>Maintenance </a:t>
              </a:r>
              <a:r>
                <a:rPr lang="fr-FR" sz="1050" dirty="0" err="1"/>
                <a:t>contract</a:t>
              </a:r>
              <a:r>
                <a:rPr lang="fr-FR" sz="1050" dirty="0"/>
                <a:t> &amp; </a:t>
              </a:r>
              <a:r>
                <a:rPr lang="fr-FR" sz="1050" dirty="0" err="1"/>
                <a:t>warranty</a:t>
              </a:r>
              <a:r>
                <a:rPr lang="fr-FR" sz="1050" dirty="0"/>
                <a:t> conditions (SLAs)</a:t>
              </a:r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/>
                <a:t>News</a:t>
              </a:r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/>
                <a:t>Faq</a:t>
              </a:r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 err="1"/>
                <a:t>Other</a:t>
              </a:r>
              <a:r>
                <a:rPr lang="fr-FR" sz="1050" dirty="0"/>
                <a:t> documentation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A5D00002-DCFF-4BD8-BB65-1728E42D41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1" y="1259645"/>
            <a:ext cx="4572000" cy="21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372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F980D59E-E714-4B1B-B5CD-9509513307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8509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86F3BBE-B8B9-46AD-9897-2BD1074EA484}"/>
              </a:ext>
            </a:extLst>
          </p:cNvPr>
          <p:cNvSpPr/>
          <p:nvPr/>
        </p:nvSpPr>
        <p:spPr>
          <a:xfrm>
            <a:off x="1" y="0"/>
            <a:ext cx="9143999" cy="4850934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23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323924-3818-4A4F-815F-2AE58627E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742" y="373814"/>
            <a:ext cx="5679258" cy="292936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fr-FR" sz="2400" dirty="0"/>
              <a:t>The 360 Customer &amp; Equipment</a:t>
            </a:r>
          </a:p>
          <a:p>
            <a:pPr>
              <a:spcAft>
                <a:spcPts val="300"/>
              </a:spcAft>
            </a:pPr>
            <a:r>
              <a:rPr lang="fr-FR" sz="2400" dirty="0" err="1"/>
              <a:t>views</a:t>
            </a:r>
            <a:endParaRPr lang="fr-FR" sz="24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BF94151-4E02-4421-B09E-F084B301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Factory meeting    |   25 Mars 2022</a:t>
            </a:r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5839C1E-8C72-45FE-9CC3-A59E0CAA7E02}"/>
              </a:ext>
            </a:extLst>
          </p:cNvPr>
          <p:cNvGrpSpPr/>
          <p:nvPr/>
        </p:nvGrpSpPr>
        <p:grpSpPr>
          <a:xfrm>
            <a:off x="5465407" y="2594704"/>
            <a:ext cx="3352022" cy="2156562"/>
            <a:chOff x="7287209" y="3459604"/>
            <a:chExt cx="4469363" cy="2875416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A1B3520F-53A4-40F9-A09D-4F7C2E92EF94}"/>
                </a:ext>
              </a:extLst>
            </p:cNvPr>
            <p:cNvSpPr/>
            <p:nvPr/>
          </p:nvSpPr>
          <p:spPr>
            <a:xfrm>
              <a:off x="7287209" y="3459604"/>
              <a:ext cx="4469363" cy="28094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D4156D0-18E3-415F-9C31-31F662A8C31A}"/>
                </a:ext>
              </a:extLst>
            </p:cNvPr>
            <p:cNvSpPr txBox="1"/>
            <p:nvPr/>
          </p:nvSpPr>
          <p:spPr>
            <a:xfrm>
              <a:off x="7623662" y="3585549"/>
              <a:ext cx="3796455" cy="2749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fr-FR" sz="1200" b="1" dirty="0"/>
                <a:t>A </a:t>
              </a:r>
              <a:r>
                <a:rPr lang="fr-FR" sz="1200" b="1" dirty="0" err="1"/>
                <a:t>complete</a:t>
              </a:r>
              <a:r>
                <a:rPr lang="fr-FR" sz="1200" b="1" dirty="0"/>
                <a:t> vision on </a:t>
              </a:r>
              <a:r>
                <a:rPr lang="fr-FR" sz="1200" b="1" dirty="0" err="1"/>
                <a:t>customers</a:t>
              </a:r>
              <a:r>
                <a:rPr lang="fr-FR" sz="1200" b="1" dirty="0"/>
                <a:t> &amp; </a:t>
              </a:r>
              <a:r>
                <a:rPr lang="fr-FR" sz="1200" b="1" dirty="0" err="1"/>
                <a:t>equipment</a:t>
              </a:r>
              <a:r>
                <a:rPr lang="fr-FR" sz="1200" b="1" dirty="0"/>
                <a:t> </a:t>
              </a:r>
              <a:r>
                <a:rPr lang="fr-FR" sz="1200" b="1" dirty="0" err="1"/>
                <a:t>activities</a:t>
              </a:r>
              <a:endParaRPr lang="fr-FR" sz="1200" b="1" dirty="0"/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/>
                <a:t>Follow up of </a:t>
              </a:r>
              <a:r>
                <a:rPr lang="fr-FR" sz="1050" dirty="0" err="1"/>
                <a:t>activities</a:t>
              </a:r>
              <a:r>
                <a:rPr lang="fr-FR" sz="1050" dirty="0"/>
                <a:t> (support </a:t>
              </a:r>
              <a:r>
                <a:rPr lang="fr-FR" sz="1050" dirty="0" err="1"/>
                <a:t>request</a:t>
              </a:r>
              <a:r>
                <a:rPr lang="fr-FR" sz="1050" dirty="0"/>
                <a:t>, </a:t>
              </a:r>
              <a:r>
                <a:rPr lang="fr-FR" sz="1050" dirty="0" err="1"/>
                <a:t>commisionning</a:t>
              </a:r>
              <a:r>
                <a:rPr lang="fr-FR" sz="1050" dirty="0"/>
                <a:t>, </a:t>
              </a:r>
              <a:r>
                <a:rPr lang="fr-FR" sz="1050" dirty="0" err="1"/>
                <a:t>iOT</a:t>
              </a:r>
              <a:r>
                <a:rPr lang="fr-FR" sz="1050" dirty="0"/>
                <a:t> </a:t>
              </a:r>
              <a:r>
                <a:rPr lang="fr-FR" sz="1050" dirty="0" err="1"/>
                <a:t>Alerts</a:t>
              </a:r>
              <a:r>
                <a:rPr lang="fr-FR" sz="1050" dirty="0"/>
                <a:t>, </a:t>
              </a:r>
              <a:r>
                <a:rPr lang="fr-FR" sz="1050" dirty="0" err="1"/>
                <a:t>warranty</a:t>
              </a:r>
              <a:r>
                <a:rPr lang="fr-FR" sz="1050" dirty="0"/>
                <a:t> </a:t>
              </a:r>
              <a:r>
                <a:rPr lang="fr-FR" sz="1050" dirty="0" err="1"/>
                <a:t>request</a:t>
              </a:r>
              <a:r>
                <a:rPr lang="fr-FR" sz="1050" dirty="0"/>
                <a:t>, interventions, …)</a:t>
              </a:r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/>
                <a:t>Documentation</a:t>
              </a:r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 err="1"/>
                <a:t>Spare</a:t>
              </a:r>
              <a:r>
                <a:rPr lang="fr-FR" sz="1050" dirty="0"/>
                <a:t> Parts</a:t>
              </a:r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 err="1"/>
                <a:t>Orders</a:t>
              </a:r>
              <a:endParaRPr lang="fr-FR" sz="1050" dirty="0"/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 err="1"/>
                <a:t>iOT</a:t>
              </a:r>
              <a:r>
                <a:rPr lang="fr-FR" sz="1050" dirty="0"/>
                <a:t> Dashboard</a:t>
              </a:r>
            </a:p>
            <a:p>
              <a:pPr marL="214313" indent="-214313">
                <a:buFont typeface="Arial" panose="020B0604020202020204" pitchFamily="34" charset="0"/>
                <a:buChar char="•"/>
              </a:pPr>
              <a:endParaRPr lang="fr-FR" sz="1050" dirty="0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CF0513F8-81F9-41E6-A9B6-5A7429C496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1" y="1200150"/>
            <a:ext cx="4179170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287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F980D59E-E714-4B1B-B5CD-9509513307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8509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86F3BBE-B8B9-46AD-9897-2BD1074EA484}"/>
              </a:ext>
            </a:extLst>
          </p:cNvPr>
          <p:cNvSpPr/>
          <p:nvPr/>
        </p:nvSpPr>
        <p:spPr>
          <a:xfrm>
            <a:off x="1" y="0"/>
            <a:ext cx="9143999" cy="4850934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23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323924-3818-4A4F-815F-2AE58627E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742" y="373814"/>
            <a:ext cx="3940106" cy="176255"/>
          </a:xfrm>
        </p:spPr>
        <p:txBody>
          <a:bodyPr/>
          <a:lstStyle/>
          <a:p>
            <a:r>
              <a:rPr lang="fr-FR" sz="2400" dirty="0"/>
              <a:t>The </a:t>
            </a:r>
            <a:r>
              <a:rPr lang="fr-FR" sz="2400" dirty="0" err="1"/>
              <a:t>spareparts</a:t>
            </a:r>
            <a:r>
              <a:rPr lang="fr-FR" sz="2400" dirty="0"/>
              <a:t> </a:t>
            </a:r>
            <a:r>
              <a:rPr lang="fr-FR" sz="2400" dirty="0" err="1"/>
              <a:t>catalog</a:t>
            </a:r>
            <a:endParaRPr lang="fr-FR" sz="240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BF94151-4E02-4421-B09E-F084B301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Factory meeting    |   25 Mars 2022</a:t>
            </a:r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212D789-849A-423F-8F1C-954E7EE9309B}"/>
              </a:ext>
            </a:extLst>
          </p:cNvPr>
          <p:cNvGrpSpPr/>
          <p:nvPr/>
        </p:nvGrpSpPr>
        <p:grpSpPr>
          <a:xfrm>
            <a:off x="5465407" y="2594704"/>
            <a:ext cx="3352022" cy="2107094"/>
            <a:chOff x="7287209" y="3459604"/>
            <a:chExt cx="4469363" cy="2809459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A1B3520F-53A4-40F9-A09D-4F7C2E92EF94}"/>
                </a:ext>
              </a:extLst>
            </p:cNvPr>
            <p:cNvSpPr/>
            <p:nvPr/>
          </p:nvSpPr>
          <p:spPr>
            <a:xfrm>
              <a:off x="7287209" y="3459604"/>
              <a:ext cx="4469363" cy="28094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D4156D0-18E3-415F-9C31-31F662A8C31A}"/>
                </a:ext>
              </a:extLst>
            </p:cNvPr>
            <p:cNvSpPr txBox="1"/>
            <p:nvPr/>
          </p:nvSpPr>
          <p:spPr>
            <a:xfrm>
              <a:off x="7466664" y="3617837"/>
              <a:ext cx="4110452" cy="2534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fr-FR" sz="1200" b="1" dirty="0" err="1"/>
                <a:t>Easy</a:t>
              </a:r>
              <a:r>
                <a:rPr lang="fr-FR" sz="1200" b="1" dirty="0"/>
                <a:t> </a:t>
              </a:r>
              <a:r>
                <a:rPr lang="fr-FR" sz="1200" b="1" dirty="0" err="1"/>
                <a:t>access</a:t>
              </a:r>
              <a:r>
                <a:rPr lang="fr-FR" sz="1200" b="1" dirty="0"/>
                <a:t> to </a:t>
              </a:r>
              <a:r>
                <a:rPr lang="fr-FR" sz="1200" b="1" dirty="0" err="1"/>
                <a:t>spareparts</a:t>
              </a:r>
              <a:r>
                <a:rPr lang="fr-FR" sz="1200" b="1" dirty="0"/>
                <a:t> </a:t>
              </a:r>
              <a:r>
                <a:rPr lang="fr-FR" sz="1200" b="1" dirty="0" err="1"/>
                <a:t>catalogs</a:t>
              </a:r>
              <a:r>
                <a:rPr lang="fr-FR" sz="1200" b="1" dirty="0"/>
                <a:t> &amp; </a:t>
              </a:r>
              <a:r>
                <a:rPr lang="fr-FR" sz="1200" b="1" dirty="0" err="1"/>
                <a:t>ordering</a:t>
              </a:r>
              <a:endParaRPr lang="fr-FR" sz="1200" b="1" dirty="0"/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/>
                <a:t>Intuitive navigation </a:t>
              </a:r>
              <a:r>
                <a:rPr lang="fr-FR" sz="1050" dirty="0" err="1"/>
                <a:t>through</a:t>
              </a:r>
              <a:r>
                <a:rPr lang="fr-FR" sz="1050" dirty="0"/>
                <a:t> Bill of </a:t>
              </a:r>
              <a:r>
                <a:rPr lang="fr-FR" sz="1050" dirty="0" err="1"/>
                <a:t>Material</a:t>
              </a:r>
              <a:endParaRPr lang="fr-FR" sz="1050" dirty="0"/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/>
                <a:t>Online </a:t>
              </a:r>
              <a:r>
                <a:rPr lang="fr-FR" sz="1050" dirty="0" err="1"/>
                <a:t>request</a:t>
              </a:r>
              <a:r>
                <a:rPr lang="fr-FR" sz="1050" dirty="0"/>
                <a:t> for </a:t>
              </a:r>
              <a:r>
                <a:rPr lang="fr-FR" sz="1050" dirty="0" err="1"/>
                <a:t>quotation</a:t>
              </a:r>
              <a:endParaRPr lang="fr-FR" sz="1050" dirty="0"/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 err="1"/>
                <a:t>Exploded</a:t>
              </a:r>
              <a:r>
                <a:rPr lang="fr-FR" sz="1050" dirty="0"/>
                <a:t> </a:t>
              </a:r>
              <a:r>
                <a:rPr lang="fr-FR" sz="1050" dirty="0" err="1"/>
                <a:t>views</a:t>
              </a:r>
              <a:r>
                <a:rPr lang="fr-FR" sz="1050" dirty="0"/>
                <a:t> import</a:t>
              </a:r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/>
                <a:t>Access to </a:t>
              </a:r>
              <a:r>
                <a:rPr lang="fr-FR" sz="1050" dirty="0" err="1"/>
                <a:t>product</a:t>
              </a:r>
              <a:r>
                <a:rPr lang="fr-FR" sz="1050" dirty="0"/>
                <a:t> </a:t>
              </a:r>
              <a:r>
                <a:rPr lang="fr-FR" sz="1050" dirty="0" err="1"/>
                <a:t>catalogs</a:t>
              </a:r>
              <a:endParaRPr lang="fr-FR" sz="1050" dirty="0"/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 err="1"/>
                <a:t>Ordering</a:t>
              </a:r>
              <a:r>
                <a:rPr lang="fr-FR" sz="1050" dirty="0"/>
                <a:t> </a:t>
              </a:r>
              <a:r>
                <a:rPr lang="fr-FR" sz="1050" dirty="0" err="1"/>
                <a:t>spare</a:t>
              </a:r>
              <a:r>
                <a:rPr lang="fr-FR" sz="1050" dirty="0"/>
                <a:t> parts &amp; </a:t>
              </a:r>
              <a:r>
                <a:rPr lang="fr-FR" sz="1050" dirty="0" err="1"/>
                <a:t>products</a:t>
              </a:r>
              <a:endParaRPr lang="fr-FR" sz="1050" dirty="0"/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 err="1"/>
                <a:t>Orders</a:t>
              </a:r>
              <a:r>
                <a:rPr lang="fr-FR" sz="1050" dirty="0"/>
                <a:t> &amp; </a:t>
              </a:r>
              <a:r>
                <a:rPr lang="fr-FR" sz="1050" dirty="0" err="1"/>
                <a:t>delivery</a:t>
              </a:r>
              <a:r>
                <a:rPr lang="fr-FR" sz="1050" dirty="0"/>
                <a:t> follow up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D8574CFD-5DA9-4F3D-86A1-578DA37391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18" y="1028566"/>
            <a:ext cx="4028282" cy="30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80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64B1EDF5-6EB5-42C4-8EB2-13EB4B9B2E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Let’s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in </a:t>
            </a:r>
            <a:r>
              <a:rPr lang="fr-FR" dirty="0" err="1"/>
              <a:t>touch</a:t>
            </a:r>
            <a:r>
              <a:rPr lang="fr-FR" dirty="0"/>
              <a:t>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1114A1-2BB8-4E67-8BC8-09072694CA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504950"/>
            <a:ext cx="1923637" cy="20063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D6495F-A347-4C54-8A9C-E15E8923CD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494" y="1963494"/>
            <a:ext cx="1083675" cy="1104900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0920CAA-766A-4364-9E56-4ACF55C6E285}"/>
              </a:ext>
            </a:extLst>
          </p:cNvPr>
          <p:cNvSpPr/>
          <p:nvPr/>
        </p:nvSpPr>
        <p:spPr>
          <a:xfrm>
            <a:off x="629230" y="3608232"/>
            <a:ext cx="2113970" cy="7232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8A29A7-F1AA-4651-A84F-82A84314C89A}"/>
              </a:ext>
            </a:extLst>
          </p:cNvPr>
          <p:cNvSpPr txBox="1"/>
          <p:nvPr/>
        </p:nvSpPr>
        <p:spPr>
          <a:xfrm>
            <a:off x="629230" y="3646702"/>
            <a:ext cx="205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Sébastien Vincent</a:t>
            </a:r>
            <a:br>
              <a:rPr lang="fr-FR" sz="1200" b="1" dirty="0"/>
            </a:br>
            <a:r>
              <a:rPr lang="fr-FR" sz="1200" dirty="0"/>
              <a:t>Customer Transformation Program </a:t>
            </a:r>
            <a:r>
              <a:rPr lang="fr-FR" sz="1200" dirty="0" err="1"/>
              <a:t>Director</a:t>
            </a:r>
            <a:endParaRPr lang="fr-FR" sz="1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DEE580B-FFA3-46FE-98C1-98A508AEA1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719" y="1439290"/>
            <a:ext cx="2056407" cy="21448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9D838D6-D138-45AE-8C69-BD59B74D93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504950"/>
            <a:ext cx="1901586" cy="1983375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B71FE05-E259-4385-B553-9C18488008F2}"/>
              </a:ext>
            </a:extLst>
          </p:cNvPr>
          <p:cNvSpPr/>
          <p:nvPr/>
        </p:nvSpPr>
        <p:spPr>
          <a:xfrm>
            <a:off x="3444314" y="3611695"/>
            <a:ext cx="2113970" cy="7232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A20794A-F209-40EC-9B86-7F390095AAC2}"/>
              </a:ext>
            </a:extLst>
          </p:cNvPr>
          <p:cNvSpPr txBox="1"/>
          <p:nvPr/>
        </p:nvSpPr>
        <p:spPr>
          <a:xfrm>
            <a:off x="3444314" y="3650165"/>
            <a:ext cx="205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Dilis Biesheuvel </a:t>
            </a:r>
            <a:br>
              <a:rPr lang="fr-FR" sz="1200" b="1"/>
            </a:br>
            <a:r>
              <a:rPr lang="fr-FR" sz="1200"/>
              <a:t>Sales</a:t>
            </a:r>
            <a:br>
              <a:rPr lang="fr-FR" sz="1200"/>
            </a:br>
            <a:r>
              <a:rPr lang="fr-FR" sz="1200"/>
              <a:t>Director</a:t>
            </a:r>
            <a:endParaRPr lang="fr-FR" sz="1200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843D80D-7050-4B60-B4A3-75C808569168}"/>
              </a:ext>
            </a:extLst>
          </p:cNvPr>
          <p:cNvSpPr/>
          <p:nvPr/>
        </p:nvSpPr>
        <p:spPr>
          <a:xfrm>
            <a:off x="6218407" y="3600629"/>
            <a:ext cx="2113970" cy="72327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F230348-D916-4A0B-BE00-641787ACADC9}"/>
              </a:ext>
            </a:extLst>
          </p:cNvPr>
          <p:cNvSpPr txBox="1"/>
          <p:nvPr/>
        </p:nvSpPr>
        <p:spPr>
          <a:xfrm>
            <a:off x="6247189" y="3646702"/>
            <a:ext cx="2056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Jeroen Maas</a:t>
            </a:r>
            <a:br>
              <a:rPr lang="fr-FR" sz="1200" b="1" dirty="0"/>
            </a:br>
            <a:r>
              <a:rPr lang="fr-FR" sz="1200" dirty="0"/>
              <a:t>Business</a:t>
            </a:r>
          </a:p>
          <a:p>
            <a:pPr algn="ctr"/>
            <a:r>
              <a:rPr lang="fr-FR" sz="1200" dirty="0"/>
              <a:t>Consulting</a:t>
            </a:r>
          </a:p>
        </p:txBody>
      </p:sp>
      <p:pic>
        <p:nvPicPr>
          <p:cNvPr id="3" name="Image 2" descr="Une image contenant homme, personne, habits, portant&#10;&#10;Description générée automatiquement">
            <a:extLst>
              <a:ext uri="{FF2B5EF4-FFF2-40B4-BE49-F238E27FC236}">
                <a16:creationId xmlns:a16="http://schemas.microsoft.com/office/drawing/2014/main" id="{EB21D92F-34CC-7BCD-8056-487CE7EFB4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5218" y="1855225"/>
            <a:ext cx="1290182" cy="1326125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Image 10" descr="Une image contenant homme, personne, verres, portant&#10;&#10;Description générée automatiquement">
            <a:extLst>
              <a:ext uri="{FF2B5EF4-FFF2-40B4-BE49-F238E27FC236}">
                <a16:creationId xmlns:a16="http://schemas.microsoft.com/office/drawing/2014/main" id="{F58B0FED-E6C5-0959-39F3-A1F56D9EA17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0" y="1855225"/>
            <a:ext cx="1295400" cy="1258954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2" name="Afbeelding 1" descr="Afbeelding met tekst, tafelgerei, bord, serviesgoed&#10;&#10;Automatisch gegenereerde beschrijving">
            <a:extLst>
              <a:ext uri="{FF2B5EF4-FFF2-40B4-BE49-F238E27FC236}">
                <a16:creationId xmlns:a16="http://schemas.microsoft.com/office/drawing/2014/main" id="{F937163F-EEA0-074B-95E7-1EE0842F7B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2572" y="4379224"/>
            <a:ext cx="3399889" cy="6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97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F980D59E-E714-4B1B-B5CD-9509513307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8509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86F3BBE-B8B9-46AD-9897-2BD1074EA484}"/>
              </a:ext>
            </a:extLst>
          </p:cNvPr>
          <p:cNvSpPr/>
          <p:nvPr/>
        </p:nvSpPr>
        <p:spPr>
          <a:xfrm>
            <a:off x="1" y="0"/>
            <a:ext cx="9143999" cy="4850934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23000">
                <a:schemeClr val="bg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FR" sz="135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323924-3818-4A4F-815F-2AE58627E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742" y="373814"/>
            <a:ext cx="5526858" cy="292936"/>
          </a:xfrm>
        </p:spPr>
        <p:txBody>
          <a:bodyPr/>
          <a:lstStyle/>
          <a:p>
            <a:r>
              <a:rPr lang="fr-FR" sz="2400" dirty="0"/>
              <a:t>Field Service </a:t>
            </a:r>
            <a:r>
              <a:rPr lang="fr-FR" sz="2400" dirty="0" err="1"/>
              <a:t>activities</a:t>
            </a:r>
            <a:r>
              <a:rPr lang="fr-FR" sz="2400" dirty="0"/>
              <a:t> (interventions)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BF94151-4E02-4421-B09E-F084B301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Factory meeting    |   25 Mars 2022</a:t>
            </a:r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16A465A-1AA8-45A3-A310-4B9DFE0BC813}"/>
              </a:ext>
            </a:extLst>
          </p:cNvPr>
          <p:cNvGrpSpPr/>
          <p:nvPr/>
        </p:nvGrpSpPr>
        <p:grpSpPr>
          <a:xfrm>
            <a:off x="5465407" y="2594704"/>
            <a:ext cx="3352022" cy="2107094"/>
            <a:chOff x="7287209" y="3459604"/>
            <a:chExt cx="4469363" cy="2809459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A1B3520F-53A4-40F9-A09D-4F7C2E92EF94}"/>
                </a:ext>
              </a:extLst>
            </p:cNvPr>
            <p:cNvSpPr/>
            <p:nvPr/>
          </p:nvSpPr>
          <p:spPr>
            <a:xfrm>
              <a:off x="7287209" y="3459604"/>
              <a:ext cx="4469363" cy="28094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D4156D0-18E3-415F-9C31-31F662A8C31A}"/>
                </a:ext>
              </a:extLst>
            </p:cNvPr>
            <p:cNvSpPr txBox="1"/>
            <p:nvPr/>
          </p:nvSpPr>
          <p:spPr>
            <a:xfrm>
              <a:off x="7586892" y="3751103"/>
              <a:ext cx="4169680" cy="2287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fr-FR" sz="1200" b="1" dirty="0" err="1"/>
                <a:t>Managing</a:t>
              </a:r>
              <a:r>
                <a:rPr lang="fr-FR" sz="1200" b="1" dirty="0"/>
                <a:t> Interventions</a:t>
              </a:r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 err="1"/>
                <a:t>Scheduling</a:t>
              </a:r>
              <a:r>
                <a:rPr lang="fr-FR" sz="1050" dirty="0"/>
                <a:t> interventions &amp; missions</a:t>
              </a:r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 err="1"/>
                <a:t>Easy</a:t>
              </a:r>
              <a:r>
                <a:rPr lang="fr-FR" sz="1050" dirty="0"/>
                <a:t> </a:t>
              </a:r>
              <a:r>
                <a:rPr lang="fr-FR" sz="1050" dirty="0" err="1"/>
                <a:t>access</a:t>
              </a:r>
              <a:r>
                <a:rPr lang="fr-FR" sz="1050" dirty="0"/>
                <a:t> to actions to </a:t>
              </a:r>
              <a:r>
                <a:rPr lang="fr-FR" sz="1050" dirty="0" err="1"/>
                <a:t>be</a:t>
              </a:r>
              <a:r>
                <a:rPr lang="fr-FR" sz="1050" dirty="0"/>
                <a:t> </a:t>
              </a:r>
              <a:r>
                <a:rPr lang="fr-FR" sz="1050" dirty="0" err="1"/>
                <a:t>treated</a:t>
              </a:r>
              <a:endParaRPr lang="fr-FR" sz="1050" dirty="0"/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/>
                <a:t>Offline </a:t>
              </a:r>
              <a:r>
                <a:rPr lang="fr-FR" sz="1050" dirty="0" err="1"/>
                <a:t>access</a:t>
              </a:r>
              <a:r>
                <a:rPr lang="fr-FR" sz="1050" dirty="0"/>
                <a:t> to </a:t>
              </a:r>
              <a:r>
                <a:rPr lang="fr-FR" sz="1050" dirty="0" err="1"/>
                <a:t>customers</a:t>
              </a:r>
              <a:r>
                <a:rPr lang="fr-FR" sz="1050" dirty="0"/>
                <a:t> and </a:t>
              </a:r>
              <a:r>
                <a:rPr lang="fr-FR" sz="1050" dirty="0" err="1"/>
                <a:t>equipment</a:t>
              </a:r>
              <a:r>
                <a:rPr lang="fr-FR" sz="1050" dirty="0"/>
                <a:t> informations</a:t>
              </a:r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/>
                <a:t>Work </a:t>
              </a:r>
              <a:r>
                <a:rPr lang="fr-FR" sz="1050" dirty="0" err="1"/>
                <a:t>Order</a:t>
              </a:r>
              <a:r>
                <a:rPr lang="fr-FR" sz="1050" dirty="0"/>
                <a:t> Report</a:t>
              </a:r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/>
                <a:t>Intervention control</a:t>
              </a:r>
            </a:p>
            <a:p>
              <a:pPr marL="214313" indent="-214313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fr-FR" sz="1050" dirty="0"/>
                <a:t>Extraction of data for </a:t>
              </a:r>
              <a:r>
                <a:rPr lang="fr-FR" sz="1050" dirty="0" err="1"/>
                <a:t>invoicing</a:t>
              </a:r>
              <a:endParaRPr lang="fr-FR" sz="1050" dirty="0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89C8AA7E-E11F-4C8F-8F50-B77F44817B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43" y="1425733"/>
            <a:ext cx="4384928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723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242358" y="1"/>
            <a:ext cx="3890784" cy="4977243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0" tIns="109728" rIns="137160" bIns="3429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27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Century Gothic" panose="020B05020202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79" y="-20538"/>
            <a:ext cx="3847735" cy="49938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3EA6A7-C6D0-4CF0-A536-C5BC590F10B0}"/>
              </a:ext>
            </a:extLst>
          </p:cNvPr>
          <p:cNvSpPr/>
          <p:nvPr/>
        </p:nvSpPr>
        <p:spPr bwMode="auto">
          <a:xfrm>
            <a:off x="-6672" y="1276350"/>
            <a:ext cx="4860032" cy="470898"/>
          </a:xfrm>
          <a:prstGeom prst="rect">
            <a:avLst/>
          </a:prstGeom>
          <a:solidFill>
            <a:srgbClr val="7B7B7B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 service client 4.0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1276350"/>
            <a:ext cx="4860032" cy="4708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Customer Service challenges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-1" y="2716510"/>
            <a:ext cx="4860033" cy="470898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Demo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-1" y="4156670"/>
            <a:ext cx="4860033" cy="470898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pc="-38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Benefits</a:t>
            </a:r>
            <a:endParaRPr lang="fr-FR" spc="-38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" y="3435580"/>
            <a:ext cx="4860033" cy="470898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Features at a glance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-1" y="1996627"/>
            <a:ext cx="4860033" cy="470898"/>
          </a:xfrm>
          <a:prstGeom prst="rect">
            <a:avLst/>
          </a:prstGeom>
          <a:solidFill>
            <a:srgbClr val="7F7F7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Customer cases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00800" y="285750"/>
            <a:ext cx="1735931" cy="4570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cap="all" dirty="0">
                <a:latin typeface="Segoe UI Light" panose="020B0502040204020203" pitchFamily="34" charset="0"/>
                <a:cs typeface="Segoe UI Light" panose="020B0502040204020203" pitchFamily="34" charset="0"/>
              </a:rPr>
              <a:t>Agenda</a:t>
            </a:r>
            <a:endParaRPr lang="fr-FR" sz="2400" cap="al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black">
          <a:xfrm>
            <a:off x="5562600" y="4019550"/>
            <a:ext cx="648000" cy="648000"/>
          </a:xfrm>
          <a:custGeom>
            <a:avLst/>
            <a:gdLst>
              <a:gd name="T0" fmla="*/ 61 w 150"/>
              <a:gd name="T1" fmla="*/ 82 h 149"/>
              <a:gd name="T2" fmla="*/ 84 w 150"/>
              <a:gd name="T3" fmla="*/ 104 h 149"/>
              <a:gd name="T4" fmla="*/ 66 w 150"/>
              <a:gd name="T5" fmla="*/ 104 h 149"/>
              <a:gd name="T6" fmla="*/ 35 w 150"/>
              <a:gd name="T7" fmla="*/ 75 h 149"/>
              <a:gd name="T8" fmla="*/ 65 w 150"/>
              <a:gd name="T9" fmla="*/ 46 h 149"/>
              <a:gd name="T10" fmla="*/ 84 w 150"/>
              <a:gd name="T11" fmla="*/ 46 h 149"/>
              <a:gd name="T12" fmla="*/ 61 w 150"/>
              <a:gd name="T13" fmla="*/ 67 h 149"/>
              <a:gd name="T14" fmla="*/ 113 w 150"/>
              <a:gd name="T15" fmla="*/ 67 h 149"/>
              <a:gd name="T16" fmla="*/ 113 w 150"/>
              <a:gd name="T17" fmla="*/ 82 h 149"/>
              <a:gd name="T18" fmla="*/ 61 w 150"/>
              <a:gd name="T19" fmla="*/ 82 h 149"/>
              <a:gd name="T20" fmla="*/ 150 w 150"/>
              <a:gd name="T21" fmla="*/ 75 h 149"/>
              <a:gd name="T22" fmla="*/ 75 w 150"/>
              <a:gd name="T23" fmla="*/ 149 h 149"/>
              <a:gd name="T24" fmla="*/ 0 w 150"/>
              <a:gd name="T25" fmla="*/ 75 h 149"/>
              <a:gd name="T26" fmla="*/ 75 w 150"/>
              <a:gd name="T27" fmla="*/ 0 h 149"/>
              <a:gd name="T28" fmla="*/ 150 w 150"/>
              <a:gd name="T29" fmla="*/ 75 h 149"/>
              <a:gd name="T30" fmla="*/ 140 w 150"/>
              <a:gd name="T31" fmla="*/ 75 h 149"/>
              <a:gd name="T32" fmla="*/ 75 w 150"/>
              <a:gd name="T33" fmla="*/ 9 h 149"/>
              <a:gd name="T34" fmla="*/ 10 w 150"/>
              <a:gd name="T35" fmla="*/ 75 h 149"/>
              <a:gd name="T36" fmla="*/ 75 w 150"/>
              <a:gd name="T37" fmla="*/ 140 h 149"/>
              <a:gd name="T38" fmla="*/ 140 w 150"/>
              <a:gd name="T39" fmla="*/ 7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0" h="149">
                <a:moveTo>
                  <a:pt x="61" y="82"/>
                </a:moveTo>
                <a:cubicBezTo>
                  <a:pt x="84" y="104"/>
                  <a:pt x="84" y="104"/>
                  <a:pt x="84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35" y="75"/>
                  <a:pt x="35" y="75"/>
                  <a:pt x="35" y="75"/>
                </a:cubicBez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61" y="67"/>
                  <a:pt x="61" y="67"/>
                  <a:pt x="61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113" y="82"/>
                  <a:pt x="113" y="82"/>
                  <a:pt x="113" y="82"/>
                </a:cubicBezTo>
                <a:lnTo>
                  <a:pt x="61" y="82"/>
                </a:lnTo>
                <a:close/>
                <a:moveTo>
                  <a:pt x="150" y="75"/>
                </a:moveTo>
                <a:cubicBezTo>
                  <a:pt x="150" y="116"/>
                  <a:pt x="116" y="149"/>
                  <a:pt x="75" y="149"/>
                </a:cubicBezTo>
                <a:cubicBezTo>
                  <a:pt x="34" y="149"/>
                  <a:pt x="0" y="116"/>
                  <a:pt x="0" y="75"/>
                </a:cubicBezTo>
                <a:cubicBezTo>
                  <a:pt x="0" y="33"/>
                  <a:pt x="34" y="0"/>
                  <a:pt x="75" y="0"/>
                </a:cubicBezTo>
                <a:cubicBezTo>
                  <a:pt x="116" y="0"/>
                  <a:pt x="150" y="33"/>
                  <a:pt x="150" y="75"/>
                </a:cubicBezTo>
                <a:close/>
                <a:moveTo>
                  <a:pt x="140" y="75"/>
                </a:moveTo>
                <a:cubicBezTo>
                  <a:pt x="140" y="39"/>
                  <a:pt x="111" y="9"/>
                  <a:pt x="75" y="9"/>
                </a:cubicBezTo>
                <a:cubicBezTo>
                  <a:pt x="39" y="9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67" tIns="34284" rIns="68567" bIns="34284" numCol="1" anchor="t" anchorCtr="0" compatLnSpc="1">
            <a:prstTxWarp prst="textNoShape">
              <a:avLst/>
            </a:prstTxWarp>
          </a:bodyPr>
          <a:lstStyle/>
          <a:p>
            <a:pPr defTabSz="685639"/>
            <a:endParaRPr lang="fr-FR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 descr="Afbeelding met tekst, tafelgerei, bord, serviesgoed">
            <a:extLst>
              <a:ext uri="{FF2B5EF4-FFF2-40B4-BE49-F238E27FC236}">
                <a16:creationId xmlns:a16="http://schemas.microsoft.com/office/drawing/2014/main" id="{7D2DEFB2-DC6B-0BED-BC3F-30BC16620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97" y="209550"/>
            <a:ext cx="4075923" cy="8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0767"/>
      </p:ext>
    </p:extLst>
  </p:cSld>
  <p:clrMapOvr>
    <a:masterClrMapping/>
  </p:clrMapOvr>
  <p:transition spd="med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BCD2B6-CE1C-4B7B-9AA1-89C01E49A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19050"/>
            <a:ext cx="9144000" cy="344574"/>
          </a:xfrm>
        </p:spPr>
        <p:txBody>
          <a:bodyPr/>
          <a:lstStyle/>
          <a:p>
            <a:r>
              <a:rPr lang="fr-FR" dirty="0" err="1"/>
              <a:t>Benefits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7A6594-D4F5-4CDD-8770-2F0CF7317870}"/>
              </a:ext>
            </a:extLst>
          </p:cNvPr>
          <p:cNvGrpSpPr/>
          <p:nvPr/>
        </p:nvGrpSpPr>
        <p:grpSpPr>
          <a:xfrm>
            <a:off x="-565646" y="844551"/>
            <a:ext cx="5334000" cy="3556000"/>
            <a:chOff x="-685800" y="645760"/>
            <a:chExt cx="6096000" cy="4064000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16B8591A-85AA-443E-B17A-5AB9DEDEA1A1}"/>
                </a:ext>
              </a:extLst>
            </p:cNvPr>
            <p:cNvGraphicFramePr/>
            <p:nvPr/>
          </p:nvGraphicFramePr>
          <p:xfrm>
            <a:off x="-685800" y="64576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62233C-D2A2-4B37-BAB2-A4B5E3CE3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duotone>
                <a:prstClr val="black"/>
                <a:srgbClr val="1F497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4360" y="1932841"/>
              <a:ext cx="1366407" cy="1366407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C672A96-4DCD-4152-B1EC-35041C05B510}"/>
              </a:ext>
            </a:extLst>
          </p:cNvPr>
          <p:cNvSpPr/>
          <p:nvPr/>
        </p:nvSpPr>
        <p:spPr>
          <a:xfrm>
            <a:off x="3733800" y="1885950"/>
            <a:ext cx="5943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lvl="1" indent="-285743" defTabSz="914378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CLOUD SUBSCRIPTION MODEL</a:t>
            </a:r>
          </a:p>
          <a:p>
            <a:pPr marL="742931" lvl="2" indent="-285743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Fast</a:t>
            </a: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easy</a:t>
            </a: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</a:t>
            </a: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of the solution</a:t>
            </a:r>
          </a:p>
          <a:p>
            <a:pPr marL="742931" lvl="2" indent="-285743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Low</a:t>
            </a: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initial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investment</a:t>
            </a:r>
            <a:endParaRPr lang="fr-FR" sz="14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742931" lvl="2" indent="-285743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Low</a:t>
            </a: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risk</a:t>
            </a:r>
            <a:endParaRPr lang="fr-FR" sz="14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742931" lvl="2" indent="-285743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Almost</a:t>
            </a: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no basic infrastructure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needed</a:t>
            </a:r>
            <a:endParaRPr lang="fr-FR" sz="14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742931" lvl="2" indent="-285743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Updates of software are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easy</a:t>
            </a: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included</a:t>
            </a:r>
            <a:endParaRPr lang="fr-FR" sz="14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742931" lvl="2" indent="-285743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High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security</a:t>
            </a: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29296C-D24F-4A2F-A62D-F605CFA36A42}"/>
              </a:ext>
            </a:extLst>
          </p:cNvPr>
          <p:cNvSpPr/>
          <p:nvPr/>
        </p:nvSpPr>
        <p:spPr>
          <a:xfrm>
            <a:off x="2720918" y="767130"/>
            <a:ext cx="586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lvl="1" indent="-285743" defTabSz="914378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MODULAR</a:t>
            </a:r>
          </a:p>
          <a:p>
            <a:pPr marL="742931" lvl="2" indent="-285743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Think</a:t>
            </a: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big</a:t>
            </a:r>
            <a:endParaRPr lang="fr-FR" sz="14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742931" lvl="2" indent="-285743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Start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small</a:t>
            </a:r>
            <a:endParaRPr lang="fr-FR" sz="14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742931" lvl="2" indent="-285743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Accelerate</a:t>
            </a: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fast</a:t>
            </a:r>
            <a:endParaRPr lang="fr-FR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F18392-3AE6-4DBE-B12F-5F33D6A34A16}"/>
              </a:ext>
            </a:extLst>
          </p:cNvPr>
          <p:cNvSpPr/>
          <p:nvPr/>
        </p:nvSpPr>
        <p:spPr>
          <a:xfrm>
            <a:off x="3352800" y="3791119"/>
            <a:ext cx="586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lvl="1" indent="-285743" defTabSz="914378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 lot of </a:t>
            </a:r>
            <a:r>
              <a:rPr lang="fr-FR" dirty="0" err="1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Customers</a:t>
            </a:r>
            <a:r>
              <a:rPr lang="fr-FR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already</a:t>
            </a:r>
            <a:endParaRPr lang="fr-FR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1200120" lvl="3" indent="-285743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to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be</a:t>
            </a: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trusted</a:t>
            </a: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software solution and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company</a:t>
            </a: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</a:p>
          <a:p>
            <a:pPr marL="1200120" lvl="3" indent="-285743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130 +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developpers</a:t>
            </a:r>
            <a:endParaRPr lang="fr-FR" sz="14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200120" lvl="3" indent="-285743">
              <a:buFont typeface="Arial" panose="020B0604020202020204" pitchFamily="34" charset="0"/>
              <a:buChar char="•"/>
            </a:pP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References</a:t>
            </a: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to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learn</a:t>
            </a:r>
            <a:r>
              <a:rPr lang="fr-F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14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from</a:t>
            </a:r>
            <a:endParaRPr lang="fr-FR" sz="14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E49781-7225-473B-9654-6607146A066D}"/>
              </a:ext>
            </a:extLst>
          </p:cNvPr>
          <p:cNvSpPr/>
          <p:nvPr/>
        </p:nvSpPr>
        <p:spPr>
          <a:xfrm>
            <a:off x="1759066" y="3708648"/>
            <a:ext cx="591704" cy="591580"/>
          </a:xfrm>
          <a:prstGeom prst="ellipse">
            <a:avLst/>
          </a:prstGeom>
          <a:solidFill>
            <a:srgbClr val="1F497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5CACAD8-4CA2-4423-B691-B65C0610B16B}"/>
              </a:ext>
            </a:extLst>
          </p:cNvPr>
          <p:cNvGrpSpPr/>
          <p:nvPr/>
        </p:nvGrpSpPr>
        <p:grpSpPr>
          <a:xfrm>
            <a:off x="1802284" y="1002355"/>
            <a:ext cx="1300501" cy="3186751"/>
            <a:chOff x="1802283" y="1002354"/>
            <a:chExt cx="1300501" cy="31867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7178346-A67B-41BD-AF80-4FFC5AEEC26A}"/>
                </a:ext>
              </a:extLst>
            </p:cNvPr>
            <p:cNvGrpSpPr/>
            <p:nvPr/>
          </p:nvGrpSpPr>
          <p:grpSpPr>
            <a:xfrm>
              <a:off x="2425504" y="1576356"/>
              <a:ext cx="677280" cy="1155491"/>
              <a:chOff x="2425504" y="1576356"/>
              <a:chExt cx="677280" cy="1155491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B327648-B7E2-4980-B754-3181F6D0D4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10186" y="2339249"/>
                <a:ext cx="392598" cy="39259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FFD32E7-454B-484E-A050-0D788E230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25504" y="1576356"/>
                <a:ext cx="295414" cy="295414"/>
              </a:xfrm>
              <a:prstGeom prst="rect">
                <a:avLst/>
              </a:prstGeom>
            </p:spPr>
          </p:pic>
        </p:grp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BE307CB-8D42-4B68-BE18-89C708E4DE4C}"/>
                </a:ext>
              </a:extLst>
            </p:cNvPr>
            <p:cNvSpPr txBox="1"/>
            <p:nvPr/>
          </p:nvSpPr>
          <p:spPr>
            <a:xfrm>
              <a:off x="1802283" y="3819772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>
                <a:defRPr/>
              </a:pPr>
              <a:r>
                <a:rPr lang="fr-FR" b="1" dirty="0">
                  <a:solidFill>
                    <a:prstClr val="white"/>
                  </a:solidFill>
                  <a:latin typeface="Century Gothic"/>
                </a:rPr>
                <a:t>4.0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44DEC37-6C2C-4F89-8DEB-C1CB51A07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1194" y="1002354"/>
              <a:ext cx="359898" cy="359898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F136C2A-40D9-4ABF-8536-145763B2D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1555" y="3166352"/>
              <a:ext cx="324492" cy="324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7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6B31F57-7190-4CD4-BB96-234248641F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18" y="4437044"/>
            <a:ext cx="5024438" cy="591452"/>
          </a:xfrm>
        </p:spPr>
        <p:txBody>
          <a:bodyPr/>
          <a:lstStyle/>
          <a:p>
            <a:r>
              <a:rPr lang="fr-FR" dirty="0"/>
              <a:t>www.visiativ.com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4D7983-7EF0-48CA-ABA6-93DDD625948D}"/>
              </a:ext>
            </a:extLst>
          </p:cNvPr>
          <p:cNvSpPr txBox="1"/>
          <p:nvPr/>
        </p:nvSpPr>
        <p:spPr>
          <a:xfrm>
            <a:off x="3429000" y="2114550"/>
            <a:ext cx="26324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Thank</a:t>
            </a:r>
            <a:r>
              <a:rPr lang="fr-FR" sz="4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4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you</a:t>
            </a:r>
            <a:endParaRPr lang="fr-FR" sz="4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87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1E5D2598-4D16-4D2C-AE83-113CDFCFEB1E}"/>
              </a:ext>
            </a:extLst>
          </p:cNvPr>
          <p:cNvSpPr/>
          <p:nvPr/>
        </p:nvSpPr>
        <p:spPr>
          <a:xfrm>
            <a:off x="0" y="1287865"/>
            <a:ext cx="9144000" cy="3873262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D7C2881-A174-4DBE-AAF8-A5B3DDC2B9D7}"/>
              </a:ext>
            </a:extLst>
          </p:cNvPr>
          <p:cNvGrpSpPr/>
          <p:nvPr/>
        </p:nvGrpSpPr>
        <p:grpSpPr>
          <a:xfrm>
            <a:off x="0" y="1"/>
            <a:ext cx="9144000" cy="1909929"/>
            <a:chOff x="0" y="580038"/>
            <a:chExt cx="9144000" cy="19099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598550-771E-4A48-AABF-AA2E832A2EE7}"/>
                </a:ext>
              </a:extLst>
            </p:cNvPr>
            <p:cNvSpPr/>
            <p:nvPr/>
          </p:nvSpPr>
          <p:spPr>
            <a:xfrm>
              <a:off x="0" y="580038"/>
              <a:ext cx="9144000" cy="1617252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6D076238-9D37-4A2A-A649-F55DDFF3BA62}"/>
                </a:ext>
              </a:extLst>
            </p:cNvPr>
            <p:cNvSpPr/>
            <p:nvPr/>
          </p:nvSpPr>
          <p:spPr>
            <a:xfrm>
              <a:off x="932976" y="1589967"/>
              <a:ext cx="900000" cy="900000"/>
            </a:xfrm>
            <a:prstGeom prst="ellipse">
              <a:avLst/>
            </a:prstGeom>
            <a:ln>
              <a:solidFill>
                <a:schemeClr val="bg1">
                  <a:lumMod val="9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B501E793-5BE3-4207-A7A2-0835B58B1F66}"/>
                </a:ext>
              </a:extLst>
            </p:cNvPr>
            <p:cNvSpPr/>
            <p:nvPr/>
          </p:nvSpPr>
          <p:spPr>
            <a:xfrm>
              <a:off x="2527488" y="1589967"/>
              <a:ext cx="900000" cy="900000"/>
            </a:xfrm>
            <a:prstGeom prst="ellipse">
              <a:avLst/>
            </a:prstGeom>
            <a:ln>
              <a:solidFill>
                <a:schemeClr val="bg1">
                  <a:lumMod val="9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A324120B-3996-4D06-8440-7D487B552F41}"/>
                </a:ext>
              </a:extLst>
            </p:cNvPr>
            <p:cNvSpPr/>
            <p:nvPr/>
          </p:nvSpPr>
          <p:spPr>
            <a:xfrm>
              <a:off x="4122000" y="1589967"/>
              <a:ext cx="900000" cy="900000"/>
            </a:xfrm>
            <a:prstGeom prst="ellipse">
              <a:avLst/>
            </a:prstGeom>
            <a:ln>
              <a:solidFill>
                <a:schemeClr val="bg1">
                  <a:lumMod val="9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85A902B8-A81C-4EAC-866B-0C0F5BA398B0}"/>
                </a:ext>
              </a:extLst>
            </p:cNvPr>
            <p:cNvSpPr/>
            <p:nvPr/>
          </p:nvSpPr>
          <p:spPr>
            <a:xfrm>
              <a:off x="5716512" y="1589967"/>
              <a:ext cx="900000" cy="900000"/>
            </a:xfrm>
            <a:prstGeom prst="ellipse">
              <a:avLst/>
            </a:prstGeom>
            <a:ln>
              <a:solidFill>
                <a:schemeClr val="bg1">
                  <a:lumMod val="9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48243137-4A10-4D14-8666-FA231C7DFBDE}"/>
                </a:ext>
              </a:extLst>
            </p:cNvPr>
            <p:cNvSpPr/>
            <p:nvPr/>
          </p:nvSpPr>
          <p:spPr>
            <a:xfrm>
              <a:off x="7311024" y="1589967"/>
              <a:ext cx="900000" cy="900000"/>
            </a:xfrm>
            <a:prstGeom prst="ellipse">
              <a:avLst/>
            </a:prstGeom>
            <a:ln>
              <a:solidFill>
                <a:schemeClr val="bg1">
                  <a:lumMod val="9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A97E819-E6E6-4CBF-8476-4C255B1B6537}"/>
                </a:ext>
              </a:extLst>
            </p:cNvPr>
            <p:cNvSpPr txBox="1"/>
            <p:nvPr/>
          </p:nvSpPr>
          <p:spPr>
            <a:xfrm>
              <a:off x="932976" y="1296539"/>
              <a:ext cx="900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Create</a:t>
              </a:r>
              <a:endParaRPr lang="fr-FR" sz="1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D31AA33-24C0-463A-A7E5-E7443CB1E1FA}"/>
                </a:ext>
              </a:extLst>
            </p:cNvPr>
            <p:cNvSpPr txBox="1"/>
            <p:nvPr/>
          </p:nvSpPr>
          <p:spPr>
            <a:xfrm>
              <a:off x="2527488" y="1341403"/>
              <a:ext cx="90000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Design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9E503C4-4397-4405-A872-A64C494AA6A6}"/>
                </a:ext>
              </a:extLst>
            </p:cNvPr>
            <p:cNvSpPr txBox="1"/>
            <p:nvPr/>
          </p:nvSpPr>
          <p:spPr>
            <a:xfrm>
              <a:off x="4122000" y="1359924"/>
              <a:ext cx="90000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dirty="0" err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Produce</a:t>
              </a:r>
              <a:endParaRPr lang="fr-FR" sz="1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C098424-1042-4FE5-9B7E-0BBF2825DB38}"/>
                </a:ext>
              </a:extLst>
            </p:cNvPr>
            <p:cNvSpPr txBox="1"/>
            <p:nvPr/>
          </p:nvSpPr>
          <p:spPr>
            <a:xfrm>
              <a:off x="5716511" y="1341403"/>
              <a:ext cx="90000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dirty="0" err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Sell</a:t>
              </a:r>
              <a:endParaRPr lang="fr-FR" sz="1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E0951DB-3859-408A-BD8F-2677E129514B}"/>
                </a:ext>
              </a:extLst>
            </p:cNvPr>
            <p:cNvSpPr txBox="1"/>
            <p:nvPr/>
          </p:nvSpPr>
          <p:spPr>
            <a:xfrm>
              <a:off x="7311022" y="1359924"/>
              <a:ext cx="90000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dirty="0" err="1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Maintain</a:t>
              </a:r>
              <a:endParaRPr lang="fr-FR" sz="1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18" name="Graphique 17" descr="Engrenages">
              <a:extLst>
                <a:ext uri="{FF2B5EF4-FFF2-40B4-BE49-F238E27FC236}">
                  <a16:creationId xmlns:a16="http://schemas.microsoft.com/office/drawing/2014/main" id="{1E6AEB96-56D7-491F-B5F2-AA8A2A45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99488" y="1661967"/>
              <a:ext cx="756000" cy="756000"/>
            </a:xfrm>
            <a:prstGeom prst="rect">
              <a:avLst/>
            </a:prstGeom>
          </p:spPr>
        </p:pic>
        <p:pic>
          <p:nvPicPr>
            <p:cNvPr id="20" name="Graphique 19" descr="Panier de courses">
              <a:extLst>
                <a:ext uri="{FF2B5EF4-FFF2-40B4-BE49-F238E27FC236}">
                  <a16:creationId xmlns:a16="http://schemas.microsoft.com/office/drawing/2014/main" id="{98D13092-9E37-49C7-B874-3C5906153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88511" y="1632547"/>
              <a:ext cx="756000" cy="756000"/>
            </a:xfrm>
            <a:prstGeom prst="rect">
              <a:avLst/>
            </a:prstGeom>
          </p:spPr>
        </p:pic>
        <p:pic>
          <p:nvPicPr>
            <p:cNvPr id="22" name="Graphique 21" descr="Centre d’appels">
              <a:extLst>
                <a:ext uri="{FF2B5EF4-FFF2-40B4-BE49-F238E27FC236}">
                  <a16:creationId xmlns:a16="http://schemas.microsoft.com/office/drawing/2014/main" id="{9343E686-D417-43F6-8D96-F59EB7032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83022" y="1632547"/>
              <a:ext cx="756000" cy="756000"/>
            </a:xfrm>
            <a:prstGeom prst="rect">
              <a:avLst/>
            </a:prstGeom>
          </p:spPr>
        </p:pic>
        <p:pic>
          <p:nvPicPr>
            <p:cNvPr id="24" name="Graphique 23" descr="Usine">
              <a:extLst>
                <a:ext uri="{FF2B5EF4-FFF2-40B4-BE49-F238E27FC236}">
                  <a16:creationId xmlns:a16="http://schemas.microsoft.com/office/drawing/2014/main" id="{81C16002-690A-4B90-8BE0-7FC35461C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32605" y="1632547"/>
              <a:ext cx="756000" cy="756000"/>
            </a:xfrm>
            <a:prstGeom prst="rect">
              <a:avLst/>
            </a:prstGeom>
          </p:spPr>
        </p:pic>
        <p:pic>
          <p:nvPicPr>
            <p:cNvPr id="26" name="Graphique 25" descr="Ampoule et engrenage">
              <a:extLst>
                <a:ext uri="{FF2B5EF4-FFF2-40B4-BE49-F238E27FC236}">
                  <a16:creationId xmlns:a16="http://schemas.microsoft.com/office/drawing/2014/main" id="{712E1ACD-B3A0-40C6-8CCC-400ADBA81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04976" y="1632547"/>
              <a:ext cx="756000" cy="756000"/>
            </a:xfrm>
            <a:prstGeom prst="rect">
              <a:avLst/>
            </a:prstGeom>
          </p:spPr>
        </p:pic>
        <p:sp>
          <p:nvSpPr>
            <p:cNvPr id="27" name="Flèche : droite 26">
              <a:extLst>
                <a:ext uri="{FF2B5EF4-FFF2-40B4-BE49-F238E27FC236}">
                  <a16:creationId xmlns:a16="http://schemas.microsoft.com/office/drawing/2014/main" id="{CD45D4B0-1427-4C45-8EB2-DEAB6DCB8A19}"/>
                </a:ext>
              </a:extLst>
            </p:cNvPr>
            <p:cNvSpPr/>
            <p:nvPr/>
          </p:nvSpPr>
          <p:spPr>
            <a:xfrm>
              <a:off x="1943581" y="1854933"/>
              <a:ext cx="534913" cy="32280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9" name="Flèche : droite 28">
              <a:extLst>
                <a:ext uri="{FF2B5EF4-FFF2-40B4-BE49-F238E27FC236}">
                  <a16:creationId xmlns:a16="http://schemas.microsoft.com/office/drawing/2014/main" id="{96646CC1-0C11-4FC6-B68C-8010BECB1F76}"/>
                </a:ext>
              </a:extLst>
            </p:cNvPr>
            <p:cNvSpPr/>
            <p:nvPr/>
          </p:nvSpPr>
          <p:spPr>
            <a:xfrm>
              <a:off x="6688510" y="1878564"/>
              <a:ext cx="534913" cy="32280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0" name="Flèche : droite 29">
              <a:extLst>
                <a:ext uri="{FF2B5EF4-FFF2-40B4-BE49-F238E27FC236}">
                  <a16:creationId xmlns:a16="http://schemas.microsoft.com/office/drawing/2014/main" id="{BFA82D7D-24CF-47CB-8247-E59272A267F3}"/>
                </a:ext>
              </a:extLst>
            </p:cNvPr>
            <p:cNvSpPr/>
            <p:nvPr/>
          </p:nvSpPr>
          <p:spPr>
            <a:xfrm>
              <a:off x="5109597" y="1881028"/>
              <a:ext cx="534913" cy="32280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1" name="Flèche : droite 30">
              <a:extLst>
                <a:ext uri="{FF2B5EF4-FFF2-40B4-BE49-F238E27FC236}">
                  <a16:creationId xmlns:a16="http://schemas.microsoft.com/office/drawing/2014/main" id="{41A686BE-C2CD-4494-B2DE-58998EB46330}"/>
                </a:ext>
              </a:extLst>
            </p:cNvPr>
            <p:cNvSpPr/>
            <p:nvPr/>
          </p:nvSpPr>
          <p:spPr>
            <a:xfrm>
              <a:off x="3499486" y="1854933"/>
              <a:ext cx="534913" cy="32280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AD7D650E-41C8-4EE0-A82B-E38577F82470}"/>
              </a:ext>
            </a:extLst>
          </p:cNvPr>
          <p:cNvGrpSpPr/>
          <p:nvPr/>
        </p:nvGrpSpPr>
        <p:grpSpPr>
          <a:xfrm>
            <a:off x="4954050" y="1821246"/>
            <a:ext cx="2390184" cy="540000"/>
            <a:chOff x="4954050" y="1821246"/>
            <a:chExt cx="2390184" cy="5400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B7C5044-2331-485C-9064-B2218D53946C}"/>
                </a:ext>
              </a:extLst>
            </p:cNvPr>
            <p:cNvSpPr/>
            <p:nvPr/>
          </p:nvSpPr>
          <p:spPr>
            <a:xfrm>
              <a:off x="5395969" y="1943050"/>
              <a:ext cx="1948265" cy="288000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Sales</a:t>
              </a:r>
            </a:p>
          </p:txBody>
        </p: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2C10C2AB-DF60-4AE8-95E3-291F5BFAF7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54050" y="1821246"/>
              <a:ext cx="479138" cy="540000"/>
              <a:chOff x="109120" y="1349505"/>
              <a:chExt cx="1440000" cy="1622909"/>
            </a:xfrm>
          </p:grpSpPr>
          <p:sp>
            <p:nvSpPr>
              <p:cNvPr id="35" name="Hexagone 34">
                <a:extLst>
                  <a:ext uri="{FF2B5EF4-FFF2-40B4-BE49-F238E27FC236}">
                    <a16:creationId xmlns:a16="http://schemas.microsoft.com/office/drawing/2014/main" id="{475D05D0-E914-4080-961B-B61BE52C548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7665" y="1440960"/>
                <a:ext cx="1622909" cy="1440000"/>
              </a:xfrm>
              <a:prstGeom prst="hexagon">
                <a:avLst>
                  <a:gd name="adj" fmla="val 28313"/>
                  <a:gd name="vf" fmla="val 115470"/>
                </a:avLst>
              </a:prstGeom>
              <a:solidFill>
                <a:schemeClr val="bg1">
                  <a:lumMod val="2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6" name="Graphique 35" descr="Panier de courses">
                <a:hlinkClick r:id="" action="ppaction://noaction"/>
                <a:extLst>
                  <a:ext uri="{FF2B5EF4-FFF2-40B4-BE49-F238E27FC236}">
                    <a16:creationId xmlns:a16="http://schemas.microsoft.com/office/drawing/2014/main" id="{19AA3E6F-EE13-4109-9BA6-C217EBF5AF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276977" y="1584090"/>
                <a:ext cx="1080002" cy="1080001"/>
              </a:xfrm>
              <a:prstGeom prst="rect">
                <a:avLst/>
              </a:prstGeom>
            </p:spPr>
          </p:pic>
        </p:grpSp>
      </p:grp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9BD61C98-91D8-4E35-B2EC-89D43F12E2C8}"/>
              </a:ext>
            </a:extLst>
          </p:cNvPr>
          <p:cNvGrpSpPr/>
          <p:nvPr/>
        </p:nvGrpSpPr>
        <p:grpSpPr>
          <a:xfrm>
            <a:off x="822371" y="1859710"/>
            <a:ext cx="2858088" cy="540000"/>
            <a:chOff x="822371" y="1859710"/>
            <a:chExt cx="2858088" cy="5400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703EABB-C714-4AE2-A4B2-2D24CDF32625}"/>
                </a:ext>
              </a:extLst>
            </p:cNvPr>
            <p:cNvSpPr/>
            <p:nvPr/>
          </p:nvSpPr>
          <p:spPr>
            <a:xfrm>
              <a:off x="1218276" y="1972343"/>
              <a:ext cx="2462183" cy="288000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Engineering &amp; </a:t>
              </a:r>
              <a:r>
                <a:rPr lang="fr-FR" sz="1200" dirty="0" err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Manufacturing</a:t>
              </a:r>
              <a:endParaRPr lang="fr-FR" sz="12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7CFCBEBE-6CEA-4DE4-91B6-52B2434156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2371" y="1859710"/>
              <a:ext cx="479140" cy="540000"/>
              <a:chOff x="109121" y="1349503"/>
              <a:chExt cx="1440000" cy="1622909"/>
            </a:xfrm>
          </p:grpSpPr>
          <p:sp>
            <p:nvSpPr>
              <p:cNvPr id="42" name="Hexagone 41">
                <a:extLst>
                  <a:ext uri="{FF2B5EF4-FFF2-40B4-BE49-F238E27FC236}">
                    <a16:creationId xmlns:a16="http://schemas.microsoft.com/office/drawing/2014/main" id="{6A3B25FC-A5F7-4187-BF4A-5DD9E1491F6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7666" y="1440958"/>
                <a:ext cx="1622909" cy="1440000"/>
              </a:xfrm>
              <a:prstGeom prst="hexagon">
                <a:avLst>
                  <a:gd name="adj" fmla="val 28313"/>
                  <a:gd name="vf" fmla="val 115470"/>
                </a:avLst>
              </a:prstGeom>
              <a:solidFill>
                <a:schemeClr val="bg1">
                  <a:lumMod val="2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43" name="Graphique 42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E60E5CE8-1C6E-441F-A3B7-E73903996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9119" y="1620959"/>
                <a:ext cx="1080001" cy="1080001"/>
              </a:xfrm>
              <a:prstGeom prst="rect">
                <a:avLst/>
              </a:prstGeom>
            </p:spPr>
          </p:pic>
        </p:grpSp>
      </p:grpSp>
      <p:grpSp>
        <p:nvGrpSpPr>
          <p:cNvPr id="108" name="Groupe 107">
            <a:extLst>
              <a:ext uri="{FF2B5EF4-FFF2-40B4-BE49-F238E27FC236}">
                <a16:creationId xmlns:a16="http://schemas.microsoft.com/office/drawing/2014/main" id="{9FD2D12E-E990-461C-8A8A-9E18756E9B3C}"/>
              </a:ext>
            </a:extLst>
          </p:cNvPr>
          <p:cNvGrpSpPr/>
          <p:nvPr/>
        </p:nvGrpSpPr>
        <p:grpSpPr>
          <a:xfrm>
            <a:off x="1070558" y="2313410"/>
            <a:ext cx="6911401" cy="540000"/>
            <a:chOff x="1070558" y="2313410"/>
            <a:chExt cx="6911401" cy="5400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DA47E8F-171B-4171-B023-9AC576B04F43}"/>
                </a:ext>
              </a:extLst>
            </p:cNvPr>
            <p:cNvSpPr/>
            <p:nvPr/>
          </p:nvSpPr>
          <p:spPr>
            <a:xfrm>
              <a:off x="1520556" y="2441240"/>
              <a:ext cx="6461403" cy="288000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Data &amp; </a:t>
              </a:r>
              <a:r>
                <a:rPr lang="fr-FR" sz="1400" dirty="0" err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Lifecycle</a:t>
              </a:r>
              <a:r>
                <a:rPr lang="fr-FR" sz="14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 Management</a:t>
              </a:r>
            </a:p>
          </p:txBody>
        </p: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C8557F6A-882F-4BB0-8575-F82052AB91C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0558" y="2313410"/>
              <a:ext cx="479138" cy="540000"/>
              <a:chOff x="109120" y="1349505"/>
              <a:chExt cx="1440000" cy="1622909"/>
            </a:xfrm>
          </p:grpSpPr>
          <p:sp>
            <p:nvSpPr>
              <p:cNvPr id="47" name="Hexagone 46">
                <a:extLst>
                  <a:ext uri="{FF2B5EF4-FFF2-40B4-BE49-F238E27FC236}">
                    <a16:creationId xmlns:a16="http://schemas.microsoft.com/office/drawing/2014/main" id="{12C5D3D7-E1D6-4B1D-BD4E-06005B3B11C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7665" y="1440960"/>
                <a:ext cx="1622909" cy="1440000"/>
              </a:xfrm>
              <a:prstGeom prst="hexagon">
                <a:avLst>
                  <a:gd name="adj" fmla="val 28313"/>
                  <a:gd name="vf" fmla="val 115470"/>
                </a:avLst>
              </a:prstGeom>
              <a:solidFill>
                <a:schemeClr val="bg1">
                  <a:lumMod val="2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48" name="Graphique 42">
                <a:hlinkClick r:id="" action="ppaction://noaction"/>
                <a:extLst>
                  <a:ext uri="{FF2B5EF4-FFF2-40B4-BE49-F238E27FC236}">
                    <a16:creationId xmlns:a16="http://schemas.microsoft.com/office/drawing/2014/main" id="{42D277CA-6D34-47BF-B48B-2B3977EFB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rcRect/>
              <a:stretch/>
            </p:blipFill>
            <p:spPr>
              <a:xfrm>
                <a:off x="236729" y="1545489"/>
                <a:ext cx="1184782" cy="1184781"/>
              </a:xfrm>
              <a:prstGeom prst="rect">
                <a:avLst/>
              </a:prstGeom>
            </p:spPr>
          </p:pic>
        </p:grpSp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368233A2-C38A-4894-BA82-8B26533634ED}"/>
              </a:ext>
            </a:extLst>
          </p:cNvPr>
          <p:cNvGrpSpPr/>
          <p:nvPr/>
        </p:nvGrpSpPr>
        <p:grpSpPr>
          <a:xfrm>
            <a:off x="3482316" y="3245972"/>
            <a:ext cx="2234195" cy="540000"/>
            <a:chOff x="3158725" y="2761712"/>
            <a:chExt cx="2234195" cy="5400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FFD3A79-11F5-4A06-A705-7FADAC1EF5D7}"/>
                </a:ext>
              </a:extLst>
            </p:cNvPr>
            <p:cNvSpPr/>
            <p:nvPr/>
          </p:nvSpPr>
          <p:spPr>
            <a:xfrm>
              <a:off x="3584720" y="2883393"/>
              <a:ext cx="1808200" cy="288000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Industrialization</a:t>
              </a:r>
              <a:endParaRPr lang="fr-FR" sz="105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3B5C6F35-8BF5-465C-8EA7-18766DA7C7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58725" y="2761712"/>
              <a:ext cx="479138" cy="540000"/>
              <a:chOff x="-73792" y="1349503"/>
              <a:chExt cx="1622914" cy="1829058"/>
            </a:xfrm>
          </p:grpSpPr>
          <p:sp>
            <p:nvSpPr>
              <p:cNvPr id="52" name="Hexagone 51">
                <a:extLst>
                  <a:ext uri="{FF2B5EF4-FFF2-40B4-BE49-F238E27FC236}">
                    <a16:creationId xmlns:a16="http://schemas.microsoft.com/office/drawing/2014/main" id="{8C6CF87E-A3E8-418C-ACB0-DB15739CB28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-176864" y="1452575"/>
                <a:ext cx="1829058" cy="1622914"/>
              </a:xfrm>
              <a:prstGeom prst="hexagon">
                <a:avLst>
                  <a:gd name="adj" fmla="val 28313"/>
                  <a:gd name="vf" fmla="val 115470"/>
                </a:avLst>
              </a:prstGeom>
              <a:solidFill>
                <a:schemeClr val="bg1">
                  <a:lumMod val="2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53" name="Graphique 52">
                <a:hlinkClick r:id="" action="ppaction://noaction"/>
                <a:extLst>
                  <a:ext uri="{FF2B5EF4-FFF2-40B4-BE49-F238E27FC236}">
                    <a16:creationId xmlns:a16="http://schemas.microsoft.com/office/drawing/2014/main" id="{23EC4713-23D3-4B28-B811-C1C9F13DB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rcRect/>
              <a:stretch/>
            </p:blipFill>
            <p:spPr>
              <a:xfrm>
                <a:off x="143060" y="1630558"/>
                <a:ext cx="1226058" cy="1226058"/>
              </a:xfrm>
              <a:prstGeom prst="rect">
                <a:avLst/>
              </a:prstGeom>
            </p:spPr>
          </p:pic>
        </p:grp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3820855C-1B33-4B32-8200-B03738D92CD3}"/>
              </a:ext>
            </a:extLst>
          </p:cNvPr>
          <p:cNvGrpSpPr/>
          <p:nvPr/>
        </p:nvGrpSpPr>
        <p:grpSpPr>
          <a:xfrm>
            <a:off x="6539241" y="2757883"/>
            <a:ext cx="2249588" cy="540000"/>
            <a:chOff x="6380891" y="2757394"/>
            <a:chExt cx="2249588" cy="540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0BDC6EA-EE19-47D7-BD58-F478E2D38FB0}"/>
                </a:ext>
              </a:extLst>
            </p:cNvPr>
            <p:cNvSpPr/>
            <p:nvPr/>
          </p:nvSpPr>
          <p:spPr>
            <a:xfrm>
              <a:off x="6824089" y="2890379"/>
              <a:ext cx="1806390" cy="288000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Customer Services</a:t>
              </a:r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FD18B9D3-CB77-4231-831A-D89D5B1EAD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80891" y="2757394"/>
              <a:ext cx="479138" cy="540000"/>
              <a:chOff x="37135" y="1349505"/>
              <a:chExt cx="1440000" cy="1622909"/>
            </a:xfrm>
          </p:grpSpPr>
          <p:sp>
            <p:nvSpPr>
              <p:cNvPr id="58" name="Hexagone 57">
                <a:extLst>
                  <a:ext uri="{FF2B5EF4-FFF2-40B4-BE49-F238E27FC236}">
                    <a16:creationId xmlns:a16="http://schemas.microsoft.com/office/drawing/2014/main" id="{B7036D48-79FD-4533-8303-731A5169591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-54320" y="1440960"/>
                <a:ext cx="1622909" cy="1440000"/>
              </a:xfrm>
              <a:prstGeom prst="hexagon">
                <a:avLst>
                  <a:gd name="adj" fmla="val 28313"/>
                  <a:gd name="vf" fmla="val 115470"/>
                </a:avLst>
              </a:prstGeom>
              <a:solidFill>
                <a:schemeClr val="bg1">
                  <a:lumMod val="2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59" name="Graphique 58">
                <a:hlinkClick r:id="" action="ppaction://noaction"/>
                <a:extLst>
                  <a:ext uri="{FF2B5EF4-FFF2-40B4-BE49-F238E27FC236}">
                    <a16:creationId xmlns:a16="http://schemas.microsoft.com/office/drawing/2014/main" id="{BF7C8427-B759-4068-9E8B-391B49ACF0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rcRect/>
              <a:stretch/>
            </p:blipFill>
            <p:spPr>
              <a:xfrm>
                <a:off x="204262" y="1549625"/>
                <a:ext cx="1080002" cy="1079998"/>
              </a:xfrm>
              <a:prstGeom prst="rect">
                <a:avLst/>
              </a:prstGeom>
            </p:spPr>
          </p:pic>
        </p:grp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BE592921-C4FB-484A-B58B-BE3E5047F3C8}"/>
              </a:ext>
            </a:extLst>
          </p:cNvPr>
          <p:cNvGrpSpPr/>
          <p:nvPr/>
        </p:nvGrpSpPr>
        <p:grpSpPr>
          <a:xfrm>
            <a:off x="1568741" y="3708007"/>
            <a:ext cx="6642282" cy="540000"/>
            <a:chOff x="1568741" y="3738487"/>
            <a:chExt cx="6642282" cy="540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7285F9D-F220-455B-B18E-638D52AA7D17}"/>
                </a:ext>
              </a:extLst>
            </p:cNvPr>
            <p:cNvSpPr/>
            <p:nvPr/>
          </p:nvSpPr>
          <p:spPr>
            <a:xfrm>
              <a:off x="2020332" y="3858856"/>
              <a:ext cx="6190691" cy="288000"/>
            </a:xfrm>
            <a:prstGeom prst="rect">
              <a:avLst/>
            </a:prstGeom>
            <a:solidFill>
              <a:schemeClr val="bg1">
                <a:lumMod val="2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Quality</a:t>
              </a:r>
              <a:endParaRPr lang="fr-FR" sz="14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77E99F78-A220-480D-9E9C-0A3D7F2BBF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568741" y="3738487"/>
              <a:ext cx="479138" cy="540000"/>
              <a:chOff x="109120" y="1349505"/>
              <a:chExt cx="1440000" cy="1622909"/>
            </a:xfrm>
          </p:grpSpPr>
          <p:sp>
            <p:nvSpPr>
              <p:cNvPr id="68" name="Hexagone 67">
                <a:extLst>
                  <a:ext uri="{FF2B5EF4-FFF2-40B4-BE49-F238E27FC236}">
                    <a16:creationId xmlns:a16="http://schemas.microsoft.com/office/drawing/2014/main" id="{92BE47D0-5448-4713-9A6C-2BD3841B5A4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17665" y="1440960"/>
                <a:ext cx="1622909" cy="1440000"/>
              </a:xfrm>
              <a:prstGeom prst="hexagon">
                <a:avLst>
                  <a:gd name="adj" fmla="val 28313"/>
                  <a:gd name="vf" fmla="val 115470"/>
                </a:avLst>
              </a:prstGeom>
              <a:solidFill>
                <a:schemeClr val="bg1">
                  <a:lumMod val="2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9" name="Graphique 68">
                <a:hlinkClick r:id="" action="ppaction://noaction"/>
                <a:extLst>
                  <a:ext uri="{FF2B5EF4-FFF2-40B4-BE49-F238E27FC236}">
                    <a16:creationId xmlns:a16="http://schemas.microsoft.com/office/drawing/2014/main" id="{8B07E63E-0F40-414D-AE8A-2CE96FD2D0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rcRect/>
              <a:stretch/>
            </p:blipFill>
            <p:spPr>
              <a:xfrm>
                <a:off x="289119" y="1708507"/>
                <a:ext cx="946544" cy="946544"/>
              </a:xfrm>
              <a:prstGeom prst="rect">
                <a:avLst/>
              </a:prstGeom>
            </p:spPr>
          </p:pic>
        </p:grpSp>
      </p:grp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96AD2D39-B896-4FF2-A20B-A58FE9F25C2F}"/>
              </a:ext>
            </a:extLst>
          </p:cNvPr>
          <p:cNvCxnSpPr>
            <a:cxnSpLocks/>
          </p:cNvCxnSpPr>
          <p:nvPr/>
        </p:nvCxnSpPr>
        <p:spPr>
          <a:xfrm>
            <a:off x="188184" y="4674173"/>
            <a:ext cx="8793480" cy="0"/>
          </a:xfrm>
          <a:prstGeom prst="straightConnector1">
            <a:avLst/>
          </a:prstGeom>
          <a:ln w="57150">
            <a:solidFill>
              <a:schemeClr val="bg1">
                <a:lumMod val="2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>
            <a:extLst>
              <a:ext uri="{FF2B5EF4-FFF2-40B4-BE49-F238E27FC236}">
                <a16:creationId xmlns:a16="http://schemas.microsoft.com/office/drawing/2014/main" id="{3F0A907E-A51F-40DA-A638-C8CD58F3009A}"/>
              </a:ext>
            </a:extLst>
          </p:cNvPr>
          <p:cNvSpPr txBox="1"/>
          <p:nvPr/>
        </p:nvSpPr>
        <p:spPr>
          <a:xfrm>
            <a:off x="3921013" y="4557822"/>
            <a:ext cx="1343062" cy="215444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dirty="0">
                <a:solidFill>
                  <a:schemeClr val="bg1">
                    <a:lumMod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Collaboration</a:t>
            </a:r>
          </a:p>
        </p:txBody>
      </p:sp>
      <p:pic>
        <p:nvPicPr>
          <p:cNvPr id="110" name="Graphique 109" descr="Profil femelle">
            <a:extLst>
              <a:ext uri="{FF2B5EF4-FFF2-40B4-BE49-F238E27FC236}">
                <a16:creationId xmlns:a16="http://schemas.microsoft.com/office/drawing/2014/main" id="{24296564-36A3-40BD-B95A-1C20CC23ED81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35754" y="4303426"/>
            <a:ext cx="468000" cy="468000"/>
          </a:xfrm>
          <a:prstGeom prst="rect">
            <a:avLst/>
          </a:prstGeom>
        </p:spPr>
      </p:pic>
      <p:pic>
        <p:nvPicPr>
          <p:cNvPr id="112" name="Graphique 111" descr="Profil masculin">
            <a:extLst>
              <a:ext uri="{FF2B5EF4-FFF2-40B4-BE49-F238E27FC236}">
                <a16:creationId xmlns:a16="http://schemas.microsoft.com/office/drawing/2014/main" id="{5FB4A87C-0094-4E0D-848D-B1F78E45A623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544808" y="4303426"/>
            <a:ext cx="468000" cy="46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35BE4-4A0C-448D-B7E1-A0B355A0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</a:t>
            </a:r>
            <a:r>
              <a:rPr lang="fr-FR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Manufacturing</a:t>
            </a:r>
            <a:r>
              <a:rPr lang="fr-F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Process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935F91D1-C066-45B7-9DCD-36F055561B23}"/>
              </a:ext>
            </a:extLst>
          </p:cNvPr>
          <p:cNvGrpSpPr/>
          <p:nvPr/>
        </p:nvGrpSpPr>
        <p:grpSpPr>
          <a:xfrm>
            <a:off x="3534324" y="1936611"/>
            <a:ext cx="4460955" cy="1839681"/>
            <a:chOff x="3534324" y="1936611"/>
            <a:chExt cx="4460955" cy="1839681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97240C3E-A52F-4F03-93BF-B01598491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4324" y="1936611"/>
              <a:ext cx="403973" cy="343100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B61D8B8A-8EC3-4D34-9348-C07623EB0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306" y="2410315"/>
              <a:ext cx="403973" cy="343100"/>
            </a:xfrm>
            <a:prstGeom prst="rect">
              <a:avLst/>
            </a:prstGeom>
          </p:spPr>
        </p:pic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4AF6864C-462A-4C87-A267-AE8ED8DCB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3182" y="3433192"/>
              <a:ext cx="403973" cy="343100"/>
            </a:xfrm>
            <a:prstGeom prst="rect">
              <a:avLst/>
            </a:prstGeom>
          </p:spPr>
        </p:pic>
      </p:grpSp>
      <p:sp>
        <p:nvSpPr>
          <p:cNvPr id="23" name="AutoShape 4">
            <a:extLst>
              <a:ext uri="{FF2B5EF4-FFF2-40B4-BE49-F238E27FC236}">
                <a16:creationId xmlns:a16="http://schemas.microsoft.com/office/drawing/2014/main" id="{2047DF37-B909-4F66-9215-03BC314150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0CF629A-6714-4162-9551-3B1A9909DF76}"/>
              </a:ext>
            </a:extLst>
          </p:cNvPr>
          <p:cNvGrpSpPr/>
          <p:nvPr/>
        </p:nvGrpSpPr>
        <p:grpSpPr>
          <a:xfrm>
            <a:off x="6888673" y="1976070"/>
            <a:ext cx="1399514" cy="338430"/>
            <a:chOff x="7544808" y="1968869"/>
            <a:chExt cx="1399514" cy="338430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A1FB5840-78DC-4EE3-A6D1-9C90820A2075}"/>
                </a:ext>
              </a:extLst>
            </p:cNvPr>
            <p:cNvSpPr/>
            <p:nvPr/>
          </p:nvSpPr>
          <p:spPr>
            <a:xfrm>
              <a:off x="7544808" y="1968869"/>
              <a:ext cx="1399514" cy="3384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620026EF-D877-4456-9C7A-C04D31E8A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500" y="2047578"/>
              <a:ext cx="1241233" cy="214327"/>
            </a:xfrm>
            <a:prstGeom prst="rect">
              <a:avLst/>
            </a:prstGeom>
          </p:spPr>
        </p:pic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4855F936-7934-4909-A79D-787C60CCD59A}"/>
              </a:ext>
            </a:extLst>
          </p:cNvPr>
          <p:cNvGrpSpPr/>
          <p:nvPr/>
        </p:nvGrpSpPr>
        <p:grpSpPr>
          <a:xfrm>
            <a:off x="7620000" y="3133768"/>
            <a:ext cx="1399514" cy="338430"/>
            <a:chOff x="7544808" y="1968869"/>
            <a:chExt cx="1399514" cy="338430"/>
          </a:xfrm>
        </p:grpSpPr>
        <p:sp>
          <p:nvSpPr>
            <p:cNvPr id="81" name="Rectangle : coins arrondis 80">
              <a:extLst>
                <a:ext uri="{FF2B5EF4-FFF2-40B4-BE49-F238E27FC236}">
                  <a16:creationId xmlns:a16="http://schemas.microsoft.com/office/drawing/2014/main" id="{E46CE0B9-EFB4-4680-96B3-3A47C05B5FD8}"/>
                </a:ext>
              </a:extLst>
            </p:cNvPr>
            <p:cNvSpPr/>
            <p:nvPr/>
          </p:nvSpPr>
          <p:spPr>
            <a:xfrm>
              <a:off x="7544808" y="1968869"/>
              <a:ext cx="1399514" cy="3384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2" name="Image 81">
              <a:extLst>
                <a:ext uri="{FF2B5EF4-FFF2-40B4-BE49-F238E27FC236}">
                  <a16:creationId xmlns:a16="http://schemas.microsoft.com/office/drawing/2014/main" id="{FBAE51F5-D38C-43BF-929F-31DE27243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500" y="2047578"/>
              <a:ext cx="1241233" cy="214327"/>
            </a:xfrm>
            <a:prstGeom prst="rect">
              <a:avLst/>
            </a:prstGeom>
          </p:spPr>
        </p:pic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36F4D9A2-4013-48F7-8088-73CC473EC807}"/>
              </a:ext>
            </a:extLst>
          </p:cNvPr>
          <p:cNvGrpSpPr/>
          <p:nvPr/>
        </p:nvGrpSpPr>
        <p:grpSpPr>
          <a:xfrm>
            <a:off x="7123668" y="3898364"/>
            <a:ext cx="1399514" cy="338430"/>
            <a:chOff x="7544808" y="1968869"/>
            <a:chExt cx="1399514" cy="338430"/>
          </a:xfrm>
        </p:grpSpPr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6E74835E-8218-4354-AC00-7CBF7C086B51}"/>
                </a:ext>
              </a:extLst>
            </p:cNvPr>
            <p:cNvSpPr/>
            <p:nvPr/>
          </p:nvSpPr>
          <p:spPr>
            <a:xfrm>
              <a:off x="7544808" y="1968869"/>
              <a:ext cx="1399514" cy="3384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B421AEC6-50AD-411D-876E-74141BEBB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3500" y="2047578"/>
              <a:ext cx="1241233" cy="214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16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93011A5-CB8D-43E9-9587-C1879A73D2F9}"/>
              </a:ext>
            </a:extLst>
          </p:cNvPr>
          <p:cNvGrpSpPr/>
          <p:nvPr/>
        </p:nvGrpSpPr>
        <p:grpSpPr>
          <a:xfrm>
            <a:off x="1691680" y="915566"/>
            <a:ext cx="5335192" cy="5335192"/>
            <a:chOff x="1691680" y="915566"/>
            <a:chExt cx="5335192" cy="533519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F29963-87C4-490B-BC01-07BDB3037995}"/>
                </a:ext>
              </a:extLst>
            </p:cNvPr>
            <p:cNvSpPr/>
            <p:nvPr/>
          </p:nvSpPr>
          <p:spPr>
            <a:xfrm>
              <a:off x="1691680" y="915566"/>
              <a:ext cx="5335192" cy="5335192"/>
            </a:xfrm>
            <a:prstGeom prst="ellipse">
              <a:avLst/>
            </a:prstGeom>
            <a:solidFill>
              <a:srgbClr val="75A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7687EA-50A2-40D2-83B9-0026635E278A}"/>
                </a:ext>
              </a:extLst>
            </p:cNvPr>
            <p:cNvSpPr txBox="1"/>
            <p:nvPr/>
          </p:nvSpPr>
          <p:spPr>
            <a:xfrm>
              <a:off x="3414885" y="1214828"/>
              <a:ext cx="17013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Margin</a:t>
              </a:r>
              <a:r>
                <a:rPr lang="fr-FR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on sales</a:t>
              </a:r>
              <a:br>
                <a:rPr lang="fr-FR" dirty="0">
                  <a:solidFill>
                    <a:schemeClr val="bg1"/>
                  </a:solidFill>
                </a:rPr>
              </a:b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Subtitle 3">
            <a:extLst>
              <a:ext uri="{FF2B5EF4-FFF2-40B4-BE49-F238E27FC236}">
                <a16:creationId xmlns:a16="http://schemas.microsoft.com/office/drawing/2014/main" id="{2BDB9739-1900-49B3-B4D0-2A75F5737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8708"/>
            <a:ext cx="9144000" cy="656780"/>
          </a:xfrm>
        </p:spPr>
        <p:txBody>
          <a:bodyPr/>
          <a:lstStyle/>
          <a:p>
            <a:r>
              <a:rPr lang="fr-FR" dirty="0" err="1"/>
              <a:t>Investing</a:t>
            </a:r>
            <a:r>
              <a:rPr lang="fr-FR" dirty="0"/>
              <a:t> in Customer Service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usually</a:t>
            </a:r>
            <a:r>
              <a:rPr lang="fr-FR" dirty="0"/>
              <a:t> more profitable </a:t>
            </a:r>
            <a:r>
              <a:rPr lang="fr-FR" dirty="0" err="1"/>
              <a:t>than</a:t>
            </a:r>
            <a:r>
              <a:rPr lang="fr-FR" dirty="0"/>
              <a:t> initial sales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36AD61-CC81-43C0-A60F-F64C6B8FC82C}"/>
              </a:ext>
            </a:extLst>
          </p:cNvPr>
          <p:cNvGrpSpPr/>
          <p:nvPr/>
        </p:nvGrpSpPr>
        <p:grpSpPr>
          <a:xfrm>
            <a:off x="2385636" y="2562444"/>
            <a:ext cx="2054796" cy="2304850"/>
            <a:chOff x="2385636" y="2562444"/>
            <a:chExt cx="2054796" cy="23048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DED9D9-817A-4A3B-A8E9-0E033931B29C}"/>
                </a:ext>
              </a:extLst>
            </p:cNvPr>
            <p:cNvSpPr/>
            <p:nvPr/>
          </p:nvSpPr>
          <p:spPr>
            <a:xfrm>
              <a:off x="2686117" y="2562444"/>
              <a:ext cx="1453835" cy="194481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fr-FR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27%</a:t>
              </a:r>
              <a:endParaRPr lang="fr-FR" sz="14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0A20B7-CBB0-4C24-BF80-3B9798C8515D}"/>
                </a:ext>
              </a:extLst>
            </p:cNvPr>
            <p:cNvSpPr txBox="1"/>
            <p:nvPr/>
          </p:nvSpPr>
          <p:spPr>
            <a:xfrm>
              <a:off x="2385636" y="4528740"/>
              <a:ext cx="2054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New </a:t>
              </a:r>
              <a:r>
                <a:rPr lang="fr-FR" sz="1600" dirty="0" err="1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equipment</a:t>
              </a:r>
              <a:endPara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88ADF7-0B09-4272-AA5C-D92F6627C0D6}"/>
              </a:ext>
            </a:extLst>
          </p:cNvPr>
          <p:cNvGrpSpPr/>
          <p:nvPr/>
        </p:nvGrpSpPr>
        <p:grpSpPr>
          <a:xfrm>
            <a:off x="4277132" y="1626338"/>
            <a:ext cx="1453835" cy="3240956"/>
            <a:chOff x="4277132" y="1626338"/>
            <a:chExt cx="1453835" cy="32409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EA6915-AE87-416E-A0F1-6D3053F129EE}"/>
                </a:ext>
              </a:extLst>
            </p:cNvPr>
            <p:cNvSpPr/>
            <p:nvPr/>
          </p:nvSpPr>
          <p:spPr>
            <a:xfrm>
              <a:off x="4277132" y="1626338"/>
              <a:ext cx="1453835" cy="2880917"/>
            </a:xfrm>
            <a:prstGeom prst="rect">
              <a:avLst/>
            </a:prstGeom>
            <a:solidFill>
              <a:srgbClr val="EB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fr-FR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39%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E6BFED-0F84-4DE8-80EA-77A891175A57}"/>
                </a:ext>
              </a:extLst>
            </p:cNvPr>
            <p:cNvSpPr txBox="1"/>
            <p:nvPr/>
          </p:nvSpPr>
          <p:spPr>
            <a:xfrm>
              <a:off x="4535267" y="4528740"/>
              <a:ext cx="9375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Aftersale</a:t>
              </a:r>
              <a:endParaRPr lang="en-US" sz="16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C240266-75E7-411B-B1AB-FC8B9FD8D161}"/>
              </a:ext>
            </a:extLst>
          </p:cNvPr>
          <p:cNvSpPr/>
          <p:nvPr/>
        </p:nvSpPr>
        <p:spPr>
          <a:xfrm>
            <a:off x="6691107" y="4765644"/>
            <a:ext cx="130837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/>
              <a:t>Source : Bain &amp; </a:t>
            </a:r>
            <a:r>
              <a:rPr lang="fr-FR" sz="700" dirty="0" err="1"/>
              <a:t>Company</a:t>
            </a:r>
            <a:endParaRPr lang="en-US" sz="7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0203055-18AA-49C7-BBD1-00BD919A343D}"/>
              </a:ext>
            </a:extLst>
          </p:cNvPr>
          <p:cNvSpPr/>
          <p:nvPr/>
        </p:nvSpPr>
        <p:spPr>
          <a:xfrm>
            <a:off x="6614703" y="1754214"/>
            <a:ext cx="2232251" cy="2232251"/>
          </a:xfrm>
          <a:prstGeom prst="ellipse">
            <a:avLst/>
          </a:prstGeom>
          <a:solidFill>
            <a:srgbClr val="FFA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Are </a:t>
            </a:r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you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fr-FR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ready</a:t>
            </a: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 ?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8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242358" y="1"/>
            <a:ext cx="3890784" cy="4977243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0" tIns="109728" rIns="137160" bIns="3429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27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1"/>
              </a:gradFill>
              <a:latin typeface="Century Gothic" panose="020B0502020202020204" pitchFamily="34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79" y="-20538"/>
            <a:ext cx="3847735" cy="499384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3EE3EE7-F316-4762-B63C-010B8577EA35}"/>
              </a:ext>
            </a:extLst>
          </p:cNvPr>
          <p:cNvGrpSpPr/>
          <p:nvPr/>
        </p:nvGrpSpPr>
        <p:grpSpPr>
          <a:xfrm>
            <a:off x="-6672" y="1276350"/>
            <a:ext cx="4866704" cy="3351218"/>
            <a:chOff x="-6672" y="1276350"/>
            <a:chExt cx="4866704" cy="335121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3EA6A7-C6D0-4CF0-A536-C5BC590F10B0}"/>
                </a:ext>
              </a:extLst>
            </p:cNvPr>
            <p:cNvSpPr/>
            <p:nvPr/>
          </p:nvSpPr>
          <p:spPr bwMode="auto">
            <a:xfrm>
              <a:off x="-6672" y="1276350"/>
              <a:ext cx="4860032" cy="470898"/>
            </a:xfrm>
            <a:prstGeom prst="rect">
              <a:avLst/>
            </a:prstGeom>
            <a:solidFill>
              <a:srgbClr val="7B7B7B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68557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pc="-38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Le service client 4.0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1276350"/>
              <a:ext cx="4860032" cy="4708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68557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pc="-38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Customer Service challenges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-1" y="2716510"/>
              <a:ext cx="4860033" cy="470898"/>
            </a:xfrm>
            <a:prstGeom prst="rect">
              <a:avLst/>
            </a:prstGeom>
            <a:solidFill>
              <a:srgbClr val="7B7B7B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68557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pc="-38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Demo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-1" y="4156670"/>
              <a:ext cx="4860033" cy="470898"/>
            </a:xfrm>
            <a:prstGeom prst="rect">
              <a:avLst/>
            </a:prstGeom>
            <a:solidFill>
              <a:srgbClr val="7B7B7B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68557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pc="-38" dirty="0" err="1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Benefits</a:t>
              </a:r>
              <a:endParaRPr lang="fr-FR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-1" y="3435580"/>
              <a:ext cx="4860033" cy="470898"/>
            </a:xfrm>
            <a:prstGeom prst="rect">
              <a:avLst/>
            </a:prstGeom>
            <a:solidFill>
              <a:srgbClr val="7B7B7B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68557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pc="-38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Features at a glance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-1" y="1996627"/>
              <a:ext cx="4860033" cy="4708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68557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spc="-38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Customer cases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400800" y="285750"/>
            <a:ext cx="1735931" cy="4570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800" cap="all" dirty="0">
                <a:latin typeface="Segoe UI Light" panose="020B0502040204020203" pitchFamily="34" charset="0"/>
                <a:cs typeface="Segoe UI Light" panose="020B0502040204020203" pitchFamily="34" charset="0"/>
              </a:rPr>
              <a:t>Agenda</a:t>
            </a:r>
            <a:endParaRPr lang="fr-FR" sz="2400" cap="al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black">
          <a:xfrm>
            <a:off x="5562600" y="1186986"/>
            <a:ext cx="648000" cy="648000"/>
          </a:xfrm>
          <a:custGeom>
            <a:avLst/>
            <a:gdLst>
              <a:gd name="T0" fmla="*/ 61 w 150"/>
              <a:gd name="T1" fmla="*/ 82 h 149"/>
              <a:gd name="T2" fmla="*/ 84 w 150"/>
              <a:gd name="T3" fmla="*/ 104 h 149"/>
              <a:gd name="T4" fmla="*/ 66 w 150"/>
              <a:gd name="T5" fmla="*/ 104 h 149"/>
              <a:gd name="T6" fmla="*/ 35 w 150"/>
              <a:gd name="T7" fmla="*/ 75 h 149"/>
              <a:gd name="T8" fmla="*/ 65 w 150"/>
              <a:gd name="T9" fmla="*/ 46 h 149"/>
              <a:gd name="T10" fmla="*/ 84 w 150"/>
              <a:gd name="T11" fmla="*/ 46 h 149"/>
              <a:gd name="T12" fmla="*/ 61 w 150"/>
              <a:gd name="T13" fmla="*/ 67 h 149"/>
              <a:gd name="T14" fmla="*/ 113 w 150"/>
              <a:gd name="T15" fmla="*/ 67 h 149"/>
              <a:gd name="T16" fmla="*/ 113 w 150"/>
              <a:gd name="T17" fmla="*/ 82 h 149"/>
              <a:gd name="T18" fmla="*/ 61 w 150"/>
              <a:gd name="T19" fmla="*/ 82 h 149"/>
              <a:gd name="T20" fmla="*/ 150 w 150"/>
              <a:gd name="T21" fmla="*/ 75 h 149"/>
              <a:gd name="T22" fmla="*/ 75 w 150"/>
              <a:gd name="T23" fmla="*/ 149 h 149"/>
              <a:gd name="T24" fmla="*/ 0 w 150"/>
              <a:gd name="T25" fmla="*/ 75 h 149"/>
              <a:gd name="T26" fmla="*/ 75 w 150"/>
              <a:gd name="T27" fmla="*/ 0 h 149"/>
              <a:gd name="T28" fmla="*/ 150 w 150"/>
              <a:gd name="T29" fmla="*/ 75 h 149"/>
              <a:gd name="T30" fmla="*/ 140 w 150"/>
              <a:gd name="T31" fmla="*/ 75 h 149"/>
              <a:gd name="T32" fmla="*/ 75 w 150"/>
              <a:gd name="T33" fmla="*/ 9 h 149"/>
              <a:gd name="T34" fmla="*/ 10 w 150"/>
              <a:gd name="T35" fmla="*/ 75 h 149"/>
              <a:gd name="T36" fmla="*/ 75 w 150"/>
              <a:gd name="T37" fmla="*/ 140 h 149"/>
              <a:gd name="T38" fmla="*/ 140 w 150"/>
              <a:gd name="T39" fmla="*/ 7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0" h="149">
                <a:moveTo>
                  <a:pt x="61" y="82"/>
                </a:moveTo>
                <a:cubicBezTo>
                  <a:pt x="84" y="104"/>
                  <a:pt x="84" y="104"/>
                  <a:pt x="84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35" y="75"/>
                  <a:pt x="35" y="75"/>
                  <a:pt x="35" y="75"/>
                </a:cubicBezTo>
                <a:cubicBezTo>
                  <a:pt x="65" y="46"/>
                  <a:pt x="65" y="46"/>
                  <a:pt x="65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61" y="67"/>
                  <a:pt x="61" y="67"/>
                  <a:pt x="61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113" y="82"/>
                  <a:pt x="113" y="82"/>
                  <a:pt x="113" y="82"/>
                </a:cubicBezTo>
                <a:lnTo>
                  <a:pt x="61" y="82"/>
                </a:lnTo>
                <a:close/>
                <a:moveTo>
                  <a:pt x="150" y="75"/>
                </a:moveTo>
                <a:cubicBezTo>
                  <a:pt x="150" y="116"/>
                  <a:pt x="116" y="149"/>
                  <a:pt x="75" y="149"/>
                </a:cubicBezTo>
                <a:cubicBezTo>
                  <a:pt x="34" y="149"/>
                  <a:pt x="0" y="116"/>
                  <a:pt x="0" y="75"/>
                </a:cubicBezTo>
                <a:cubicBezTo>
                  <a:pt x="0" y="33"/>
                  <a:pt x="34" y="0"/>
                  <a:pt x="75" y="0"/>
                </a:cubicBezTo>
                <a:cubicBezTo>
                  <a:pt x="116" y="0"/>
                  <a:pt x="150" y="33"/>
                  <a:pt x="150" y="75"/>
                </a:cubicBezTo>
                <a:close/>
                <a:moveTo>
                  <a:pt x="140" y="75"/>
                </a:moveTo>
                <a:cubicBezTo>
                  <a:pt x="140" y="39"/>
                  <a:pt x="111" y="9"/>
                  <a:pt x="75" y="9"/>
                </a:cubicBezTo>
                <a:cubicBezTo>
                  <a:pt x="39" y="9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67" tIns="34284" rIns="68567" bIns="34284" numCol="1" anchor="t" anchorCtr="0" compatLnSpc="1">
            <a:prstTxWarp prst="textNoShape">
              <a:avLst/>
            </a:prstTxWarp>
          </a:bodyPr>
          <a:lstStyle/>
          <a:p>
            <a:pPr defTabSz="685639"/>
            <a:endParaRPr lang="fr-FR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DBB7E-E485-423C-AE77-9646F176DDF5}"/>
              </a:ext>
            </a:extLst>
          </p:cNvPr>
          <p:cNvSpPr/>
          <p:nvPr/>
        </p:nvSpPr>
        <p:spPr bwMode="auto">
          <a:xfrm>
            <a:off x="-6075" y="1275537"/>
            <a:ext cx="4860032" cy="470898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09728" rIns="137160" bIns="10972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57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pc="-38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Customer Service challenges</a:t>
            </a:r>
          </a:p>
        </p:txBody>
      </p:sp>
      <p:pic>
        <p:nvPicPr>
          <p:cNvPr id="2" name="Afbeelding 1" descr="Afbeelding met tekst, tafelgerei, bord, serviesgoed">
            <a:extLst>
              <a:ext uri="{FF2B5EF4-FFF2-40B4-BE49-F238E27FC236}">
                <a16:creationId xmlns:a16="http://schemas.microsoft.com/office/drawing/2014/main" id="{A504A1F0-0C34-3D34-2598-C9E894BBD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97" y="209550"/>
            <a:ext cx="4075923" cy="8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912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33350"/>
            <a:ext cx="9144000" cy="344574"/>
          </a:xfrm>
        </p:spPr>
        <p:txBody>
          <a:bodyPr/>
          <a:lstStyle/>
          <a:p>
            <a:r>
              <a:rPr lang="en-US" noProof="0" dirty="0"/>
              <a:t>Key customer service trends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8BEC57F-C7C3-4A33-8C64-1C9D8EEC92A3}"/>
              </a:ext>
            </a:extLst>
          </p:cNvPr>
          <p:cNvGrpSpPr/>
          <p:nvPr/>
        </p:nvGrpSpPr>
        <p:grpSpPr>
          <a:xfrm>
            <a:off x="992156" y="683527"/>
            <a:ext cx="7159687" cy="3868257"/>
            <a:chOff x="992156" y="683527"/>
            <a:chExt cx="7159687" cy="3868257"/>
          </a:xfrm>
        </p:grpSpPr>
        <p:pic>
          <p:nvPicPr>
            <p:cNvPr id="27" name="Picture 11" descr="machinetoolservice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5156" y="697988"/>
              <a:ext cx="2199301" cy="888491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4623451" y="2767312"/>
              <a:ext cx="3528392" cy="1251818"/>
            </a:xfrm>
            <a:prstGeom prst="rect">
              <a:avLst/>
            </a:prstGeom>
            <a:solidFill>
              <a:srgbClr val="A0C1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endParaRPr lang="fr-FR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92156" y="2767543"/>
              <a:ext cx="3464806" cy="1251818"/>
            </a:xfrm>
            <a:prstGeom prst="rect">
              <a:avLst/>
            </a:prstGeom>
            <a:solidFill>
              <a:srgbClr val="FFA9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endParaRPr lang="fr-FR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55759" y="683527"/>
              <a:ext cx="2296103" cy="1251818"/>
            </a:xfrm>
            <a:prstGeom prst="rect">
              <a:avLst/>
            </a:prstGeom>
            <a:solidFill>
              <a:srgbClr val="4A8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endParaRPr lang="fr-FR" sz="14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92157" y="684125"/>
              <a:ext cx="2438400" cy="1275273"/>
            </a:xfrm>
            <a:prstGeom prst="rect">
              <a:avLst/>
            </a:prstGeom>
            <a:solidFill>
              <a:srgbClr val="CD8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endParaRPr lang="fr-FR" sz="14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92157" y="1455232"/>
              <a:ext cx="2438400" cy="1126892"/>
            </a:xfrm>
            <a:prstGeom prst="rect">
              <a:avLst/>
            </a:prstGeom>
            <a:solidFill>
              <a:srgbClr val="B65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fr-FR" sz="1600" dirty="0" err="1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BtoB</a:t>
              </a:r>
              <a:r>
                <a:rPr lang="fr-FR" sz="16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</a:t>
              </a:r>
              <a:r>
                <a:rPr lang="fr-FR" sz="1600" dirty="0" err="1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relationships</a:t>
              </a:r>
              <a:br>
                <a:rPr lang="fr-FR" sz="16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fr-FR" sz="1600" dirty="0" err="1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become</a:t>
              </a:r>
              <a:r>
                <a:rPr lang="fr-FR" sz="16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omni-</a:t>
              </a:r>
              <a:r>
                <a:rPr lang="fr-FR" sz="1600" dirty="0" err="1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channel</a:t>
              </a:r>
              <a:endParaRPr lang="fr-FR" sz="16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555759" y="1460078"/>
              <a:ext cx="2296103" cy="11268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fr-FR" sz="1600" dirty="0" err="1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Towards</a:t>
              </a:r>
              <a:br>
                <a:rPr lang="fr-FR" sz="16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fr-FR" sz="16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« </a:t>
              </a:r>
              <a:r>
                <a:rPr lang="fr-FR" sz="1600" dirty="0" err="1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augmented</a:t>
              </a:r>
              <a:r>
                <a:rPr lang="fr-FR" sz="16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 » </a:t>
              </a:r>
              <a:r>
                <a:rPr lang="fr-FR" sz="1600" dirty="0" err="1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aftersales</a:t>
              </a:r>
              <a:endParaRPr lang="fr-FR" sz="160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45156" y="1461264"/>
              <a:ext cx="2206687" cy="1120860"/>
            </a:xfrm>
            <a:prstGeom prst="rect">
              <a:avLst/>
            </a:prstGeom>
            <a:solidFill>
              <a:srgbClr val="00A6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fr-FR" sz="1600" dirty="0" err="1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Towards</a:t>
              </a:r>
              <a:r>
                <a:rPr lang="fr-FR" sz="16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a SERVICE</a:t>
              </a:r>
              <a:br>
                <a:rPr lang="fr-FR" sz="16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fr-FR" sz="16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business model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3451" y="3431622"/>
              <a:ext cx="3528392" cy="1120162"/>
            </a:xfrm>
            <a:prstGeom prst="rect">
              <a:avLst/>
            </a:prstGeom>
            <a:solidFill>
              <a:srgbClr val="75A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fr-FR" sz="1600" dirty="0" err="1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Instantaneous</a:t>
              </a:r>
              <a:r>
                <a:rPr lang="fr-FR" sz="16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communications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2156" y="3431622"/>
              <a:ext cx="3464806" cy="1120161"/>
            </a:xfrm>
            <a:prstGeom prst="rect">
              <a:avLst/>
            </a:prstGeom>
            <a:solidFill>
              <a:srgbClr val="EF8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fr-FR" sz="16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The </a:t>
              </a:r>
              <a:r>
                <a:rPr lang="fr-FR" sz="1600" dirty="0" err="1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growing</a:t>
              </a:r>
              <a:r>
                <a:rPr lang="fr-FR" sz="16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value </a:t>
              </a:r>
              <a:br>
                <a:rPr lang="fr-FR" sz="16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fr-FR" sz="16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of </a:t>
              </a:r>
              <a:r>
                <a:rPr lang="fr-FR" sz="1600" dirty="0" err="1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customer</a:t>
              </a:r>
              <a:r>
                <a:rPr lang="fr-FR" sz="1600" dirty="0">
                  <a:solidFill>
                    <a:prstClr val="white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service</a:t>
              </a:r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1978772" y="914965"/>
              <a:ext cx="620117" cy="439391"/>
              <a:chOff x="5660195" y="1385421"/>
              <a:chExt cx="1477289" cy="1046749"/>
            </a:xfrm>
          </p:grpSpPr>
          <p:grpSp>
            <p:nvGrpSpPr>
              <p:cNvPr id="15" name="Group 5"/>
              <p:cNvGrpSpPr/>
              <p:nvPr/>
            </p:nvGrpSpPr>
            <p:grpSpPr>
              <a:xfrm>
                <a:off x="5660195" y="1385421"/>
                <a:ext cx="1477289" cy="1046749"/>
                <a:chOff x="5880838" y="2391854"/>
                <a:chExt cx="3185327" cy="2256999"/>
              </a:xfrm>
            </p:grpSpPr>
            <p:pic>
              <p:nvPicPr>
                <p:cNvPr id="18" name="Picture 119" descr="C:\Users\qdelhomme\Desktop\visuels ppt 2013\tablet2.pn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80838" y="2935908"/>
                  <a:ext cx="2092966" cy="17129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1" descr="iphone4b.jpg"/>
                <p:cNvPicPr>
                  <a:picLocks noChangeAspect="1"/>
                </p:cNvPicPr>
                <p:nvPr/>
              </p:nvPicPr>
              <p:blipFill>
                <a:blip r:embed="rId6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185294" y="2391854"/>
                  <a:ext cx="880871" cy="1651636"/>
                </a:xfrm>
                <a:prstGeom prst="rect">
                  <a:avLst/>
                </a:prstGeom>
              </p:spPr>
            </p:pic>
          </p:grpSp>
          <p:sp>
            <p:nvSpPr>
              <p:cNvPr id="13" name="Rectangle 12"/>
              <p:cNvSpPr/>
              <p:nvPr/>
            </p:nvSpPr>
            <p:spPr>
              <a:xfrm>
                <a:off x="6795999" y="1537774"/>
                <a:ext cx="293916" cy="472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2" name="Picture 17" descr="cao2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467" y="884294"/>
              <a:ext cx="878524" cy="491711"/>
            </a:xfrm>
            <a:prstGeom prst="rect">
              <a:avLst/>
            </a:prstGeom>
          </p:spPr>
        </p:pic>
        <p:pic>
          <p:nvPicPr>
            <p:cNvPr id="24" name="Picture 123" descr="C:\Users\qdelhomme\Desktop\visuels ppt 2013\pc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580405">
              <a:off x="4883521" y="817213"/>
              <a:ext cx="691216" cy="588028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7556" y="2918445"/>
              <a:ext cx="438760" cy="43876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6246" y="2882778"/>
              <a:ext cx="468103" cy="468103"/>
            </a:xfrm>
            <a:prstGeom prst="rect">
              <a:avLst/>
            </a:prstGeom>
          </p:spPr>
        </p:pic>
        <p:pic>
          <p:nvPicPr>
            <p:cNvPr id="32" name="Picture 123" descr="C:\Users\qdelhomme\Desktop\visuels ppt 2013\pc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5525" y="842605"/>
              <a:ext cx="589715" cy="501680"/>
            </a:xfrm>
            <a:prstGeom prst="rect">
              <a:avLst/>
            </a:prstGeom>
            <a:noFill/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8651" y="887767"/>
              <a:ext cx="423305" cy="423305"/>
            </a:xfrm>
            <a:prstGeom prst="rect">
              <a:avLst/>
            </a:prstGeom>
          </p:spPr>
        </p:pic>
        <p:sp>
          <p:nvSpPr>
            <p:cNvPr id="35" name="ZoneTexte 34"/>
            <p:cNvSpPr txBox="1"/>
            <p:nvPr/>
          </p:nvSpPr>
          <p:spPr>
            <a:xfrm>
              <a:off x="4456962" y="899815"/>
              <a:ext cx="48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3D</a:t>
              </a:r>
            </a:p>
          </p:txBody>
        </p:sp>
        <p:pic>
          <p:nvPicPr>
            <p:cNvPr id="39" name="Picture 2" descr="Afficher l'image d'origine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476" y="2971190"/>
              <a:ext cx="407426" cy="407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5FB28252-2231-4A41-8A48-02A11EE76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6413" y="884293"/>
              <a:ext cx="586079" cy="353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27981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Espace réservé pour une image  7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07CBED17-654A-46EB-A840-7CF069D416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3692" y="0"/>
            <a:ext cx="5064897" cy="5137558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323924-3818-4A4F-815F-2AE58627E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42103"/>
            <a:ext cx="5791200" cy="499144"/>
          </a:xfrm>
        </p:spPr>
        <p:txBody>
          <a:bodyPr/>
          <a:lstStyle/>
          <a:p>
            <a:pPr algn="l"/>
            <a:r>
              <a:rPr lang="fr-FR" sz="2400" dirty="0" err="1"/>
              <a:t>Digitalize</a:t>
            </a:r>
            <a:r>
              <a:rPr lang="fr-FR" sz="2400" dirty="0"/>
              <a:t> </a:t>
            </a:r>
            <a:r>
              <a:rPr lang="fr-FR" sz="2400" dirty="0" err="1"/>
              <a:t>your</a:t>
            </a:r>
            <a:r>
              <a:rPr lang="fr-FR" sz="2400" dirty="0"/>
              <a:t> Customer Service</a:t>
            </a:r>
            <a:br>
              <a:rPr lang="fr-FR" sz="2400" dirty="0"/>
            </a:b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Visiativ</a:t>
            </a:r>
            <a:endParaRPr lang="fr-FR" sz="2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31E468F-8A0C-4B35-8E6F-9C851ADA1306}"/>
              </a:ext>
            </a:extLst>
          </p:cNvPr>
          <p:cNvSpPr txBox="1"/>
          <p:nvPr/>
        </p:nvSpPr>
        <p:spPr>
          <a:xfrm>
            <a:off x="359778" y="1118016"/>
            <a:ext cx="455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350"/>
              </a:spcAft>
            </a:pP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The </a:t>
            </a:r>
            <a:r>
              <a:rPr lang="fr-FR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added</a:t>
            </a: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value Cloud Customer Service Platform </a:t>
            </a:r>
            <a:r>
              <a:rPr lang="fr-FR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responding</a:t>
            </a: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to </a:t>
            </a:r>
            <a:r>
              <a:rPr lang="fr-FR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equipment</a:t>
            </a: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fr-FR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manucturers</a:t>
            </a:r>
            <a:r>
              <a:rPr lang="fr-FR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’ issues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33B8FE7-7ECE-4BA6-BD59-8AF99BC20AD8}"/>
              </a:ext>
            </a:extLst>
          </p:cNvPr>
          <p:cNvGrpSpPr/>
          <p:nvPr/>
        </p:nvGrpSpPr>
        <p:grpSpPr>
          <a:xfrm>
            <a:off x="379955" y="2686635"/>
            <a:ext cx="4435133" cy="461665"/>
            <a:chOff x="555655" y="3242348"/>
            <a:chExt cx="5913510" cy="615554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88C73380-096D-42AC-9E91-35B15571885B}"/>
                </a:ext>
              </a:extLst>
            </p:cNvPr>
            <p:cNvSpPr/>
            <p:nvPr/>
          </p:nvSpPr>
          <p:spPr>
            <a:xfrm>
              <a:off x="555655" y="3242348"/>
              <a:ext cx="5913510" cy="58477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B6D7154-E718-4A3C-9CFE-95EF3677E277}"/>
                </a:ext>
              </a:extLst>
            </p:cNvPr>
            <p:cNvSpPr txBox="1"/>
            <p:nvPr/>
          </p:nvSpPr>
          <p:spPr>
            <a:xfrm>
              <a:off x="1530378" y="3242348"/>
              <a:ext cx="3902077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>
                  <a:solidFill>
                    <a:schemeClr val="bg1"/>
                  </a:solidFill>
                </a:rPr>
                <a:t>Increase</a:t>
              </a:r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b="1" dirty="0" err="1">
                  <a:solidFill>
                    <a:schemeClr val="bg1"/>
                  </a:solidFill>
                </a:rPr>
                <a:t>after</a:t>
              </a:r>
              <a:r>
                <a:rPr lang="fr-FR" sz="1200" b="1" dirty="0">
                  <a:solidFill>
                    <a:schemeClr val="bg1"/>
                  </a:solidFill>
                </a:rPr>
                <a:t> sales services</a:t>
              </a:r>
            </a:p>
            <a:p>
              <a:pPr>
                <a:spcAft>
                  <a:spcPts val="1350"/>
                </a:spcAft>
              </a:pPr>
              <a:r>
                <a:rPr lang="fr-FR" sz="1200" dirty="0" err="1">
                  <a:solidFill>
                    <a:schemeClr val="bg1"/>
                  </a:solidFill>
                </a:rPr>
                <a:t>efficiency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  <p:pic>
          <p:nvPicPr>
            <p:cNvPr id="23" name="Image 22" descr="Une image contenant dessin, lumière, horloge, signe&#10;&#10;Description générée automatiquement">
              <a:extLst>
                <a:ext uri="{FF2B5EF4-FFF2-40B4-BE49-F238E27FC236}">
                  <a16:creationId xmlns:a16="http://schemas.microsoft.com/office/drawing/2014/main" id="{463CF820-89CD-4060-B616-6CB806EF7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429" y="3317905"/>
              <a:ext cx="353867" cy="353867"/>
            </a:xfrm>
            <a:prstGeom prst="rect">
              <a:avLst/>
            </a:prstGeom>
          </p:spPr>
        </p:pic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DBAE2349-5907-4DA7-8FF6-258522B71738}"/>
                </a:ext>
              </a:extLst>
            </p:cNvPr>
            <p:cNvCxnSpPr/>
            <p:nvPr/>
          </p:nvCxnSpPr>
          <p:spPr>
            <a:xfrm>
              <a:off x="1496195" y="3357801"/>
              <a:ext cx="0" cy="3538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C338868B-5E9C-4CC7-88F6-9C72E91777D1}"/>
              </a:ext>
            </a:extLst>
          </p:cNvPr>
          <p:cNvGrpSpPr/>
          <p:nvPr/>
        </p:nvGrpSpPr>
        <p:grpSpPr>
          <a:xfrm>
            <a:off x="379955" y="3336341"/>
            <a:ext cx="4435133" cy="461665"/>
            <a:chOff x="555655" y="4108622"/>
            <a:chExt cx="5913510" cy="615554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FAE14ED3-754D-4C3F-9B11-D54CA16FD835}"/>
                </a:ext>
              </a:extLst>
            </p:cNvPr>
            <p:cNvSpPr/>
            <p:nvPr/>
          </p:nvSpPr>
          <p:spPr>
            <a:xfrm>
              <a:off x="555655" y="4108622"/>
              <a:ext cx="5913510" cy="58477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9E9AD38-7A4A-4F60-BA9C-E0E6E3D60AD0}"/>
                </a:ext>
              </a:extLst>
            </p:cNvPr>
            <p:cNvSpPr txBox="1"/>
            <p:nvPr/>
          </p:nvSpPr>
          <p:spPr>
            <a:xfrm>
              <a:off x="1530378" y="4108622"/>
              <a:ext cx="4124925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>
                  <a:solidFill>
                    <a:schemeClr val="bg1"/>
                  </a:solidFill>
                </a:rPr>
                <a:t>Easily</a:t>
              </a:r>
              <a:r>
                <a:rPr lang="fr-FR" sz="1200" b="1" dirty="0">
                  <a:solidFill>
                    <a:schemeClr val="bg1"/>
                  </a:solidFill>
                </a:rPr>
                <a:t> Share</a:t>
              </a:r>
            </a:p>
            <a:p>
              <a:pPr>
                <a:spcAft>
                  <a:spcPts val="1350"/>
                </a:spcAft>
              </a:pPr>
              <a:r>
                <a:rPr lang="fr-FR" sz="1200" dirty="0">
                  <a:solidFill>
                    <a:schemeClr val="bg1"/>
                  </a:solidFill>
                </a:rPr>
                <a:t>high </a:t>
              </a:r>
              <a:r>
                <a:rPr lang="fr-FR" sz="1200" dirty="0" err="1">
                  <a:solidFill>
                    <a:schemeClr val="bg1"/>
                  </a:solidFill>
                </a:rPr>
                <a:t>quality</a:t>
              </a:r>
              <a:r>
                <a:rPr lang="fr-FR" sz="1200" dirty="0">
                  <a:solidFill>
                    <a:schemeClr val="bg1"/>
                  </a:solidFill>
                </a:rPr>
                <a:t> </a:t>
              </a:r>
              <a:r>
                <a:rPr lang="fr-FR" sz="1200" dirty="0" err="1">
                  <a:solidFill>
                    <a:schemeClr val="bg1"/>
                  </a:solidFill>
                </a:rPr>
                <a:t>technical</a:t>
              </a:r>
              <a:r>
                <a:rPr lang="fr-FR" sz="1200" dirty="0">
                  <a:solidFill>
                    <a:schemeClr val="bg1"/>
                  </a:solidFill>
                </a:rPr>
                <a:t> documentation</a:t>
              </a:r>
            </a:p>
          </p:txBody>
        </p:sp>
        <p:pic>
          <p:nvPicPr>
            <p:cNvPr id="26" name="Image 11">
              <a:extLst>
                <a:ext uri="{FF2B5EF4-FFF2-40B4-BE49-F238E27FC236}">
                  <a16:creationId xmlns:a16="http://schemas.microsoft.com/office/drawing/2014/main" id="{5C49A752-411C-4EAE-966C-5E5FC9B8A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71429" y="4234541"/>
              <a:ext cx="353867" cy="353867"/>
            </a:xfrm>
            <a:prstGeom prst="rect">
              <a:avLst/>
            </a:prstGeom>
          </p:spPr>
        </p:pic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3BACF92F-220D-4548-878F-8ABB7A7B3C27}"/>
                </a:ext>
              </a:extLst>
            </p:cNvPr>
            <p:cNvCxnSpPr/>
            <p:nvPr/>
          </p:nvCxnSpPr>
          <p:spPr>
            <a:xfrm>
              <a:off x="1496875" y="4224075"/>
              <a:ext cx="0" cy="3538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F2A9E007-9685-4E37-BFD4-095F86F9DACB}"/>
              </a:ext>
            </a:extLst>
          </p:cNvPr>
          <p:cNvGrpSpPr/>
          <p:nvPr/>
        </p:nvGrpSpPr>
        <p:grpSpPr>
          <a:xfrm>
            <a:off x="379955" y="3986046"/>
            <a:ext cx="4435133" cy="461665"/>
            <a:chOff x="555655" y="4974896"/>
            <a:chExt cx="5913510" cy="615554"/>
          </a:xfrm>
        </p:grpSpPr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1279273F-6CD9-4436-89EC-A4431BF35AE9}"/>
                </a:ext>
              </a:extLst>
            </p:cNvPr>
            <p:cNvSpPr/>
            <p:nvPr/>
          </p:nvSpPr>
          <p:spPr>
            <a:xfrm>
              <a:off x="555655" y="4974896"/>
              <a:ext cx="5913510" cy="58477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49EAB1F-D740-481F-AA61-3E292C1DBE4A}"/>
                </a:ext>
              </a:extLst>
            </p:cNvPr>
            <p:cNvSpPr txBox="1"/>
            <p:nvPr/>
          </p:nvSpPr>
          <p:spPr>
            <a:xfrm>
              <a:off x="1530378" y="4974896"/>
              <a:ext cx="4206877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>
                  <a:solidFill>
                    <a:schemeClr val="bg1"/>
                  </a:solidFill>
                </a:rPr>
                <a:t>Improve</a:t>
              </a:r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b="1" dirty="0" err="1">
                  <a:solidFill>
                    <a:schemeClr val="bg1"/>
                  </a:solidFill>
                </a:rPr>
                <a:t>customers</a:t>
              </a:r>
              <a:r>
                <a:rPr lang="fr-FR" sz="1200" b="1" dirty="0">
                  <a:solidFill>
                    <a:schemeClr val="bg1"/>
                  </a:solidFill>
                </a:rPr>
                <a:t> &amp; </a:t>
              </a:r>
              <a:r>
                <a:rPr lang="fr-FR" sz="1200" b="1" dirty="0" err="1">
                  <a:solidFill>
                    <a:schemeClr val="bg1"/>
                  </a:solidFill>
                </a:rPr>
                <a:t>distributors</a:t>
              </a:r>
              <a:endParaRPr lang="fr-FR" sz="1200" b="1" dirty="0">
                <a:solidFill>
                  <a:schemeClr val="bg1"/>
                </a:solidFill>
              </a:endParaRPr>
            </a:p>
            <a:p>
              <a:pPr>
                <a:spcAft>
                  <a:spcPts val="1350"/>
                </a:spcAft>
              </a:pPr>
              <a:r>
                <a:rPr lang="fr-FR" sz="1200" dirty="0">
                  <a:solidFill>
                    <a:schemeClr val="bg1"/>
                  </a:solidFill>
                </a:rPr>
                <a:t>satisfaction</a:t>
              </a:r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C9B17F24-E5C0-4E90-A76F-BA98A65F9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429" y="5090349"/>
              <a:ext cx="353867" cy="353867"/>
            </a:xfrm>
            <a:prstGeom prst="rect">
              <a:avLst/>
            </a:prstGeom>
          </p:spPr>
        </p:pic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743BA35A-5878-45D1-8401-8460423E8008}"/>
                </a:ext>
              </a:extLst>
            </p:cNvPr>
            <p:cNvCxnSpPr/>
            <p:nvPr/>
          </p:nvCxnSpPr>
          <p:spPr>
            <a:xfrm>
              <a:off x="1489010" y="5090349"/>
              <a:ext cx="0" cy="3538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5718A996-F5BE-45CC-B2DF-D44A161C8737}"/>
              </a:ext>
            </a:extLst>
          </p:cNvPr>
          <p:cNvGrpSpPr/>
          <p:nvPr/>
        </p:nvGrpSpPr>
        <p:grpSpPr>
          <a:xfrm>
            <a:off x="379955" y="2036930"/>
            <a:ext cx="4435133" cy="461665"/>
            <a:chOff x="555655" y="2376074"/>
            <a:chExt cx="5913510" cy="615554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A1B3520F-53A4-40F9-A09D-4F7C2E92EF94}"/>
                </a:ext>
              </a:extLst>
            </p:cNvPr>
            <p:cNvSpPr/>
            <p:nvPr/>
          </p:nvSpPr>
          <p:spPr>
            <a:xfrm>
              <a:off x="555655" y="2376074"/>
              <a:ext cx="5913510" cy="584775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D4156D0-18E3-415F-9C31-31F662A8C31A}"/>
                </a:ext>
              </a:extLst>
            </p:cNvPr>
            <p:cNvSpPr txBox="1"/>
            <p:nvPr/>
          </p:nvSpPr>
          <p:spPr>
            <a:xfrm>
              <a:off x="1530379" y="2376074"/>
              <a:ext cx="4659015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>
                  <a:solidFill>
                    <a:schemeClr val="bg1"/>
                  </a:solidFill>
                </a:rPr>
                <a:t>Transform</a:t>
              </a:r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b="1" dirty="0" err="1">
                  <a:solidFill>
                    <a:schemeClr val="bg1"/>
                  </a:solidFill>
                </a:rPr>
                <a:t>your</a:t>
              </a:r>
              <a:r>
                <a:rPr lang="fr-FR" sz="1200" b="1" dirty="0">
                  <a:solidFill>
                    <a:schemeClr val="bg1"/>
                  </a:solidFill>
                </a:rPr>
                <a:t> </a:t>
              </a:r>
              <a:r>
                <a:rPr lang="fr-FR" sz="1200" b="1" dirty="0" err="1">
                  <a:solidFill>
                    <a:schemeClr val="bg1"/>
                  </a:solidFill>
                </a:rPr>
                <a:t>after</a:t>
              </a:r>
              <a:r>
                <a:rPr lang="fr-FR" sz="1200" b="1" dirty="0">
                  <a:solidFill>
                    <a:schemeClr val="bg1"/>
                  </a:solidFill>
                </a:rPr>
                <a:t> sales </a:t>
              </a:r>
              <a:r>
                <a:rPr lang="fr-FR" sz="1200" b="1" dirty="0" err="1">
                  <a:solidFill>
                    <a:schemeClr val="bg1"/>
                  </a:solidFill>
                </a:rPr>
                <a:t>activities</a:t>
              </a:r>
              <a:endParaRPr lang="fr-FR" sz="1200" b="1" dirty="0">
                <a:solidFill>
                  <a:schemeClr val="bg1"/>
                </a:solidFill>
              </a:endParaRPr>
            </a:p>
            <a:p>
              <a:pPr>
                <a:spcAft>
                  <a:spcPts val="1350"/>
                </a:spcAft>
              </a:pPr>
              <a:r>
                <a:rPr lang="fr-FR" sz="1200" dirty="0" err="1">
                  <a:solidFill>
                    <a:schemeClr val="bg1"/>
                  </a:solidFill>
                </a:rPr>
                <a:t>into</a:t>
              </a:r>
              <a:r>
                <a:rPr lang="fr-FR" sz="1200" dirty="0">
                  <a:solidFill>
                    <a:schemeClr val="bg1"/>
                  </a:solidFill>
                </a:rPr>
                <a:t> a profit center</a:t>
              </a:r>
            </a:p>
          </p:txBody>
        </p:sp>
        <p:pic>
          <p:nvPicPr>
            <p:cNvPr id="25" name="Image 24" descr="Une image contenant signe&#10;&#10;Description générée automatiquement">
              <a:extLst>
                <a:ext uri="{FF2B5EF4-FFF2-40B4-BE49-F238E27FC236}">
                  <a16:creationId xmlns:a16="http://schemas.microsoft.com/office/drawing/2014/main" id="{E841C9B4-F17F-4BE8-81DA-3ED345993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632" y="2470321"/>
              <a:ext cx="353867" cy="353867"/>
            </a:xfrm>
            <a:prstGeom prst="rect">
              <a:avLst/>
            </a:prstGeom>
          </p:spPr>
        </p:pic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A13D62B1-60B3-4E7B-8E0E-25EB163A4FE4}"/>
                </a:ext>
              </a:extLst>
            </p:cNvPr>
            <p:cNvCxnSpPr/>
            <p:nvPr/>
          </p:nvCxnSpPr>
          <p:spPr>
            <a:xfrm>
              <a:off x="1504740" y="2487413"/>
              <a:ext cx="0" cy="3538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62879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personne, homme&#10;&#10;Description générée automatiquement">
            <a:extLst>
              <a:ext uri="{FF2B5EF4-FFF2-40B4-BE49-F238E27FC236}">
                <a16:creationId xmlns:a16="http://schemas.microsoft.com/office/drawing/2014/main" id="{F980D59E-E714-4B1B-B5CD-9509513307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850934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AD88A2E-DC52-465E-9419-D07419D592AA}"/>
              </a:ext>
            </a:extLst>
          </p:cNvPr>
          <p:cNvSpPr/>
          <p:nvPr/>
        </p:nvSpPr>
        <p:spPr>
          <a:xfrm>
            <a:off x="3200400" y="1351105"/>
            <a:ext cx="2707458" cy="25147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323924-3818-4A4F-815F-2AE58627E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143821"/>
            <a:ext cx="9144000" cy="344574"/>
          </a:xfrm>
        </p:spPr>
        <p:txBody>
          <a:bodyPr/>
          <a:lstStyle/>
          <a:p>
            <a:pPr algn="l"/>
            <a:r>
              <a:rPr lang="fr-FR" dirty="0" err="1">
                <a:solidFill>
                  <a:schemeClr val="bg1"/>
                </a:solidFill>
              </a:rPr>
              <a:t>Visiativ</a:t>
            </a:r>
            <a:r>
              <a:rPr lang="fr-FR" dirty="0">
                <a:solidFill>
                  <a:schemeClr val="bg1"/>
                </a:solidFill>
              </a:rPr>
              <a:t> : Smart Customer Service Platform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for </a:t>
            </a:r>
            <a:r>
              <a:rPr lang="fr-FR" dirty="0" err="1">
                <a:solidFill>
                  <a:schemeClr val="bg1"/>
                </a:solidFill>
              </a:rPr>
              <a:t>equipment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manufacturers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1B3520F-53A4-40F9-A09D-4F7C2E92EF94}"/>
              </a:ext>
            </a:extLst>
          </p:cNvPr>
          <p:cNvSpPr/>
          <p:nvPr/>
        </p:nvSpPr>
        <p:spPr>
          <a:xfrm>
            <a:off x="349047" y="1348346"/>
            <a:ext cx="2707458" cy="25147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D4156D0-18E3-415F-9C31-31F662A8C31A}"/>
              </a:ext>
            </a:extLst>
          </p:cNvPr>
          <p:cNvSpPr txBox="1"/>
          <p:nvPr/>
        </p:nvSpPr>
        <p:spPr>
          <a:xfrm>
            <a:off x="478777" y="1506901"/>
            <a:ext cx="2447997" cy="218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HELPDESK PORTAL</a:t>
            </a:r>
            <a:endParaRPr lang="fr-FR" sz="1200" b="1" dirty="0"/>
          </a:p>
          <a:p>
            <a:endParaRPr lang="fr-FR" sz="900" dirty="0"/>
          </a:p>
          <a:p>
            <a:pPr marL="171450" indent="-1714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fr-FR" sz="1050" dirty="0"/>
              <a:t>Equipment &amp; </a:t>
            </a:r>
            <a:r>
              <a:rPr lang="fr-FR" sz="1050" dirty="0" err="1"/>
              <a:t>general</a:t>
            </a:r>
            <a:r>
              <a:rPr lang="fr-FR" sz="1050" dirty="0"/>
              <a:t> documentation</a:t>
            </a:r>
          </a:p>
          <a:p>
            <a:pPr marL="171450" indent="-1714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fr-FR" sz="1050" dirty="0"/>
              <a:t>Support </a:t>
            </a:r>
            <a:r>
              <a:rPr lang="fr-FR" sz="1050" dirty="0" err="1"/>
              <a:t>Request</a:t>
            </a:r>
            <a:endParaRPr lang="fr-FR" sz="1050" dirty="0"/>
          </a:p>
          <a:p>
            <a:pPr marL="171450" indent="-1714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fr-FR" sz="1050" dirty="0"/>
              <a:t>Equipment commissioning</a:t>
            </a:r>
          </a:p>
          <a:p>
            <a:pPr marL="171450" indent="-1714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fr-FR" sz="1050" dirty="0"/>
              <a:t>Maintenance </a:t>
            </a:r>
            <a:r>
              <a:rPr lang="fr-FR" sz="1050" dirty="0" err="1"/>
              <a:t>contracts</a:t>
            </a:r>
            <a:r>
              <a:rPr lang="fr-FR" sz="1050" dirty="0"/>
              <a:t> &amp; </a:t>
            </a:r>
            <a:r>
              <a:rPr lang="fr-FR" sz="1050" dirty="0" err="1"/>
              <a:t>warranty</a:t>
            </a:r>
            <a:r>
              <a:rPr lang="fr-FR" sz="1050" dirty="0"/>
              <a:t> conditions</a:t>
            </a:r>
          </a:p>
          <a:p>
            <a:pPr marL="171450" indent="-1714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fr-FR" sz="1050" dirty="0"/>
              <a:t>Faq</a:t>
            </a:r>
          </a:p>
          <a:p>
            <a:pPr marL="171450" indent="-1714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fr-FR" sz="1050" dirty="0"/>
              <a:t>News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9BA8C550-328D-4DB5-9E07-ED5F7F7939EB}"/>
              </a:ext>
            </a:extLst>
          </p:cNvPr>
          <p:cNvSpPr/>
          <p:nvPr/>
        </p:nvSpPr>
        <p:spPr>
          <a:xfrm>
            <a:off x="349047" y="4002491"/>
            <a:ext cx="8445906" cy="7791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4F4BFE3-AE18-400B-B66B-0C6B63B4FF0B}"/>
              </a:ext>
            </a:extLst>
          </p:cNvPr>
          <p:cNvSpPr txBox="1"/>
          <p:nvPr/>
        </p:nvSpPr>
        <p:spPr>
          <a:xfrm>
            <a:off x="478777" y="4068697"/>
            <a:ext cx="78772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cap="all" dirty="0"/>
              <a:t>360 CUSTOMER &amp; EQUIPMENT VIEWS</a:t>
            </a:r>
          </a:p>
          <a:p>
            <a:r>
              <a:rPr lang="fr-FR" sz="1050" dirty="0" err="1"/>
              <a:t>Centralizing</a:t>
            </a:r>
            <a:r>
              <a:rPr lang="fr-FR" sz="1050" dirty="0"/>
              <a:t> all data </a:t>
            </a:r>
            <a:r>
              <a:rPr lang="fr-FR" sz="1050" dirty="0" err="1"/>
              <a:t>related</a:t>
            </a:r>
            <a:r>
              <a:rPr lang="fr-FR" sz="1050" dirty="0"/>
              <a:t> to </a:t>
            </a:r>
            <a:r>
              <a:rPr lang="fr-FR" sz="1050" dirty="0" err="1"/>
              <a:t>customers</a:t>
            </a:r>
            <a:r>
              <a:rPr lang="fr-FR" sz="1050" dirty="0"/>
              <a:t> &amp; </a:t>
            </a:r>
            <a:r>
              <a:rPr lang="fr-FR" sz="1050" dirty="0" err="1"/>
              <a:t>equipment</a:t>
            </a:r>
            <a:r>
              <a:rPr lang="fr-FR" sz="1050" dirty="0"/>
              <a:t> (support </a:t>
            </a:r>
            <a:r>
              <a:rPr lang="fr-FR" sz="1050" dirty="0" err="1"/>
              <a:t>request</a:t>
            </a:r>
            <a:r>
              <a:rPr lang="fr-FR" sz="1050" dirty="0"/>
              <a:t>, interventions, </a:t>
            </a:r>
            <a:r>
              <a:rPr lang="fr-FR" sz="1050" dirty="0" err="1"/>
              <a:t>iOT</a:t>
            </a:r>
            <a:r>
              <a:rPr lang="fr-FR" sz="1050" dirty="0"/>
              <a:t> </a:t>
            </a:r>
            <a:r>
              <a:rPr lang="fr-FR" sz="1050" dirty="0" err="1"/>
              <a:t>alerts</a:t>
            </a:r>
            <a:r>
              <a:rPr lang="fr-FR" sz="1050" dirty="0"/>
              <a:t>, </a:t>
            </a:r>
            <a:r>
              <a:rPr lang="fr-FR" sz="1050" dirty="0" err="1"/>
              <a:t>orders</a:t>
            </a:r>
            <a:r>
              <a:rPr lang="fr-FR" sz="1050" dirty="0"/>
              <a:t>, </a:t>
            </a:r>
            <a:r>
              <a:rPr lang="fr-FR" sz="1050" dirty="0" err="1"/>
              <a:t>technical</a:t>
            </a:r>
            <a:r>
              <a:rPr lang="fr-FR" sz="1050" dirty="0"/>
              <a:t> documentation, </a:t>
            </a:r>
            <a:r>
              <a:rPr lang="fr-FR" sz="1050" dirty="0" err="1"/>
              <a:t>spare</a:t>
            </a:r>
            <a:r>
              <a:rPr lang="fr-FR" sz="1050" dirty="0"/>
              <a:t> parts…)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B6D7154-E718-4A3C-9CFE-95EF3677E277}"/>
              </a:ext>
            </a:extLst>
          </p:cNvPr>
          <p:cNvSpPr txBox="1"/>
          <p:nvPr/>
        </p:nvSpPr>
        <p:spPr>
          <a:xfrm>
            <a:off x="3309752" y="1506901"/>
            <a:ext cx="25681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cap="all" dirty="0" err="1"/>
              <a:t>Spareparts</a:t>
            </a:r>
            <a:r>
              <a:rPr lang="fr-FR" sz="1400" b="1" cap="all" dirty="0"/>
              <a:t> </a:t>
            </a:r>
            <a:r>
              <a:rPr lang="fr-FR" sz="1400" b="1" cap="all" dirty="0" err="1"/>
              <a:t>catalogs</a:t>
            </a:r>
            <a:endParaRPr lang="fr-FR" sz="1400" b="1" cap="all" dirty="0"/>
          </a:p>
          <a:p>
            <a:endParaRPr lang="fr-FR" sz="900" b="1" cap="all" dirty="0"/>
          </a:p>
          <a:p>
            <a:pPr marL="171450" indent="-1714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fr-FR" sz="1050" dirty="0"/>
              <a:t>Interactive </a:t>
            </a:r>
            <a:r>
              <a:rPr lang="fr-FR" sz="1050" dirty="0" err="1"/>
              <a:t>technical</a:t>
            </a:r>
            <a:r>
              <a:rPr lang="fr-FR" sz="1050" dirty="0"/>
              <a:t> documentation</a:t>
            </a:r>
          </a:p>
          <a:p>
            <a:pPr marL="171450" indent="-1714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fr-FR" sz="1050" dirty="0" err="1"/>
              <a:t>Spareparts</a:t>
            </a:r>
            <a:r>
              <a:rPr lang="fr-FR" sz="1050" dirty="0"/>
              <a:t> </a:t>
            </a:r>
            <a:r>
              <a:rPr lang="fr-FR" sz="1050" dirty="0" err="1"/>
              <a:t>search</a:t>
            </a:r>
            <a:r>
              <a:rPr lang="fr-FR" sz="1050" dirty="0"/>
              <a:t> </a:t>
            </a:r>
            <a:r>
              <a:rPr lang="fr-FR" sz="1050" dirty="0" err="1"/>
              <a:t>capacities</a:t>
            </a:r>
            <a:endParaRPr lang="fr-FR" sz="1050" dirty="0"/>
          </a:p>
          <a:p>
            <a:pPr marL="171450" indent="-1714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fr-FR" sz="1050" dirty="0" err="1"/>
              <a:t>Request</a:t>
            </a:r>
            <a:r>
              <a:rPr lang="fr-FR" sz="1050" dirty="0"/>
              <a:t> for </a:t>
            </a:r>
            <a:r>
              <a:rPr lang="fr-FR" sz="1050" dirty="0" err="1"/>
              <a:t>quotation</a:t>
            </a:r>
            <a:r>
              <a:rPr lang="fr-FR" sz="1050" dirty="0"/>
              <a:t> and/or </a:t>
            </a:r>
            <a:r>
              <a:rPr lang="fr-FR" sz="1050" dirty="0" err="1"/>
              <a:t>ordering</a:t>
            </a:r>
            <a:endParaRPr lang="fr-FR" sz="1050" dirty="0"/>
          </a:p>
          <a:p>
            <a:pPr marL="171450" indent="-1714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fr-FR" sz="1050" dirty="0" err="1"/>
              <a:t>Other</a:t>
            </a:r>
            <a:r>
              <a:rPr lang="fr-FR" sz="1050" dirty="0"/>
              <a:t> </a:t>
            </a:r>
            <a:r>
              <a:rPr lang="fr-FR" sz="1050" dirty="0" err="1"/>
              <a:t>catalogs</a:t>
            </a:r>
            <a:r>
              <a:rPr lang="fr-FR" sz="1050" dirty="0"/>
              <a:t> entries (</a:t>
            </a:r>
            <a:r>
              <a:rPr lang="fr-FR" sz="1050" dirty="0" err="1"/>
              <a:t>consummables</a:t>
            </a:r>
            <a:r>
              <a:rPr lang="fr-FR" sz="1050" dirty="0"/>
              <a:t>, </a:t>
            </a:r>
            <a:r>
              <a:rPr lang="fr-FR" sz="1050" dirty="0" err="1"/>
              <a:t>accessories</a:t>
            </a:r>
            <a:r>
              <a:rPr lang="fr-FR" sz="1050" dirty="0"/>
              <a:t>,…)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D734801F-4FAD-49E9-B6ED-493F3A3795BA}"/>
              </a:ext>
            </a:extLst>
          </p:cNvPr>
          <p:cNvSpPr/>
          <p:nvPr/>
        </p:nvSpPr>
        <p:spPr>
          <a:xfrm>
            <a:off x="6087495" y="1326960"/>
            <a:ext cx="2707458" cy="25361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5AB9C29-F3DD-4FA8-8844-FEDAB6844C96}"/>
              </a:ext>
            </a:extLst>
          </p:cNvPr>
          <p:cNvSpPr txBox="1"/>
          <p:nvPr/>
        </p:nvSpPr>
        <p:spPr>
          <a:xfrm>
            <a:off x="6241787" y="1506901"/>
            <a:ext cx="2429734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cap="all" dirty="0"/>
              <a:t>MAINTENANCE</a:t>
            </a:r>
            <a:endParaRPr lang="fr-FR" sz="1200" b="1" cap="all" dirty="0"/>
          </a:p>
          <a:p>
            <a:endParaRPr lang="fr-FR" sz="900" b="1" cap="all" dirty="0"/>
          </a:p>
          <a:p>
            <a:pPr marL="171450" indent="-1714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fr-FR" sz="1050" dirty="0"/>
              <a:t>Field Services </a:t>
            </a:r>
            <a:r>
              <a:rPr lang="fr-FR" sz="1050" dirty="0" err="1"/>
              <a:t>activites</a:t>
            </a:r>
            <a:r>
              <a:rPr lang="fr-FR" sz="1050" dirty="0"/>
              <a:t> (Interventions)</a:t>
            </a:r>
          </a:p>
          <a:p>
            <a:pPr marL="171450" indent="-171450"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fr-FR" sz="1050" dirty="0"/>
              <a:t>Equipment monitoring &amp; </a:t>
            </a:r>
            <a:r>
              <a:rPr lang="fr-FR" sz="1050" dirty="0" err="1"/>
              <a:t>alerts</a:t>
            </a:r>
            <a:r>
              <a:rPr lang="fr-FR" sz="1050" dirty="0"/>
              <a:t> (</a:t>
            </a:r>
            <a:r>
              <a:rPr lang="fr-FR" sz="1050" dirty="0" err="1"/>
              <a:t>based</a:t>
            </a:r>
            <a:r>
              <a:rPr lang="fr-FR" sz="1050" dirty="0"/>
              <a:t> on </a:t>
            </a:r>
            <a:r>
              <a:rPr lang="fr-FR" sz="1050" dirty="0" err="1"/>
              <a:t>ioT</a:t>
            </a:r>
            <a:r>
              <a:rPr lang="fr-FR" sz="1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06477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3" grpId="0"/>
      <p:bldP spid="31" grpId="0" animBg="1"/>
      <p:bldP spid="32" grpId="0"/>
      <p:bldP spid="18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6AA33CB-8A72-9FE1-1362-7510FD7206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/>
              <a:t>1. Helpdesk Portal</a:t>
            </a:r>
          </a:p>
          <a:p>
            <a:pPr lvl="1"/>
            <a:r>
              <a:rPr lang="fr-FR" dirty="0"/>
              <a:t>2. </a:t>
            </a:r>
            <a:r>
              <a:rPr lang="fr-FR" dirty="0" err="1"/>
              <a:t>Ticketing</a:t>
            </a:r>
            <a:endParaRPr lang="fr-FR" dirty="0"/>
          </a:p>
          <a:p>
            <a:pPr lvl="1"/>
            <a:r>
              <a:rPr lang="fr-FR" dirty="0"/>
              <a:t>Equipment and documentation</a:t>
            </a:r>
          </a:p>
          <a:p>
            <a:r>
              <a:rPr lang="fr-FR" dirty="0"/>
              <a:t>1. BOM &amp; </a:t>
            </a:r>
            <a:r>
              <a:rPr lang="fr-FR" dirty="0" err="1"/>
              <a:t>Spareparts</a:t>
            </a:r>
            <a:r>
              <a:rPr lang="fr-FR" dirty="0"/>
              <a:t> + </a:t>
            </a:r>
            <a:r>
              <a:rPr lang="fr-FR" dirty="0" err="1"/>
              <a:t>request</a:t>
            </a:r>
            <a:r>
              <a:rPr lang="fr-FR" dirty="0"/>
              <a:t> for </a:t>
            </a:r>
            <a:r>
              <a:rPr lang="fr-FR" dirty="0" err="1"/>
              <a:t>quotation</a:t>
            </a:r>
            <a:r>
              <a:rPr lang="fr-FR" dirty="0"/>
              <a:t> (no </a:t>
            </a:r>
            <a:r>
              <a:rPr lang="fr-FR" dirty="0" err="1"/>
              <a:t>price</a:t>
            </a:r>
            <a:r>
              <a:rPr lang="fr-FR" dirty="0"/>
              <a:t> information) 1</a:t>
            </a:r>
          </a:p>
          <a:p>
            <a:r>
              <a:rPr lang="fr-FR" dirty="0"/>
              <a:t>1. </a:t>
            </a:r>
            <a:r>
              <a:rPr lang="fr-FR" dirty="0" err="1"/>
              <a:t>BtoB</a:t>
            </a:r>
            <a:r>
              <a:rPr lang="fr-FR" dirty="0"/>
              <a:t> Commerce (sales of parts, sales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kind</a:t>
            </a:r>
            <a:r>
              <a:rPr lang="fr-FR" dirty="0"/>
              <a:t> or articles)</a:t>
            </a:r>
          </a:p>
          <a:p>
            <a:r>
              <a:rPr lang="fr-FR" dirty="0"/>
              <a:t>Field Services</a:t>
            </a:r>
          </a:p>
          <a:p>
            <a:r>
              <a:rPr lang="fr-FR" dirty="0" err="1"/>
              <a:t>iOt</a:t>
            </a:r>
            <a:r>
              <a:rPr lang="fr-FR" dirty="0"/>
              <a:t> &amp; </a:t>
            </a:r>
            <a:r>
              <a:rPr lang="fr-FR" dirty="0" err="1"/>
              <a:t>alerts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ED2B6E-230F-B992-2B7E-B136CD2AB4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5 modules</a:t>
            </a:r>
          </a:p>
        </p:txBody>
      </p:sp>
    </p:spTree>
    <p:extLst>
      <p:ext uri="{BB962C8B-B14F-4D97-AF65-F5344CB8AC3E}">
        <p14:creationId xmlns:p14="http://schemas.microsoft.com/office/powerpoint/2010/main" val="1974588022"/>
      </p:ext>
    </p:extLst>
  </p:cSld>
  <p:clrMapOvr>
    <a:masterClrMapping/>
  </p:clrMapOvr>
</p:sld>
</file>

<file path=ppt/theme/theme1.xml><?xml version="1.0" encoding="utf-8"?>
<a:theme xmlns:a="http://schemas.openxmlformats.org/drawingml/2006/main" name="Version anglai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Visiativ universel ENG-FR.potx" id="{A363266A-6477-49B4-9A9C-4210EF4584C7}" vid="{17819AF1-5B3D-4443-BDF8-3D18CC6B019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Visiativ universel ENG-FR 2017 (1)</Template>
  <TotalTime>7994</TotalTime>
  <Words>1004</Words>
  <Application>Microsoft Office PowerPoint</Application>
  <PresentationFormat>Diavoorstelling (16:9)</PresentationFormat>
  <Paragraphs>290</Paragraphs>
  <Slides>23</Slides>
  <Notes>8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Segoe UI Light</vt:lpstr>
      <vt:lpstr>Segoe UI Semibold</vt:lpstr>
      <vt:lpstr>Symbol</vt:lpstr>
      <vt:lpstr>Wingdings</vt:lpstr>
      <vt:lpstr>Version anglaise</vt:lpstr>
      <vt:lpstr>PowerPoint-presentatie</vt:lpstr>
      <vt:lpstr>PowerPoint-presentatie</vt:lpstr>
      <vt:lpstr>The Manufacturing Process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VDOC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Jean-Marc SALAUN</dc:creator>
  <cp:lastModifiedBy>Renincy Sommers</cp:lastModifiedBy>
  <cp:revision>510</cp:revision>
  <dcterms:created xsi:type="dcterms:W3CDTF">2017-08-23T08:44:24Z</dcterms:created>
  <dcterms:modified xsi:type="dcterms:W3CDTF">2022-11-24T14:05:45Z</dcterms:modified>
</cp:coreProperties>
</file>